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67" r:id="rId2"/>
    <p:sldId id="268" r:id="rId3"/>
    <p:sldId id="270" r:id="rId4"/>
    <p:sldId id="271" r:id="rId5"/>
    <p:sldId id="273" r:id="rId6"/>
    <p:sldId id="269" r:id="rId7"/>
    <p:sldId id="272" r:id="rId8"/>
    <p:sldId id="275" r:id="rId9"/>
    <p:sldId id="276" r:id="rId10"/>
    <p:sldId id="277" r:id="rId11"/>
    <p:sldId id="278"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E9F2"/>
    <a:srgbClr val="D0652A"/>
    <a:srgbClr val="DF8F62"/>
    <a:srgbClr val="51ECF4"/>
    <a:srgbClr val="161616"/>
    <a:srgbClr val="1740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60"/>
  </p:normalViewPr>
  <p:slideViewPr>
    <p:cSldViewPr snapToGrid="0">
      <p:cViewPr varScale="1">
        <p:scale>
          <a:sx n="90" d="100"/>
          <a:sy n="90" d="100"/>
        </p:scale>
        <p:origin x="30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jpeg>
</file>

<file path=ppt/media/image13.jpg>
</file>

<file path=ppt/media/image2.png>
</file>

<file path=ppt/media/image3.jpeg>
</file>

<file path=ppt/media/image4.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99523E-17CA-4E04-B066-7603C6348C49}" type="datetimeFigureOut">
              <a:rPr lang="en-US" smtClean="0"/>
              <a:t>7/19/2025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C6D945-5B11-44E9-A6DD-3F729C795DEB}" type="slidenum">
              <a:rPr lang="en-US" smtClean="0"/>
              <a:t>‹#›</a:t>
            </a:fld>
            <a:endParaRPr lang="en-US"/>
          </a:p>
        </p:txBody>
      </p:sp>
    </p:spTree>
    <p:extLst>
      <p:ext uri="{BB962C8B-B14F-4D97-AF65-F5344CB8AC3E}">
        <p14:creationId xmlns:p14="http://schemas.microsoft.com/office/powerpoint/2010/main" val="7557844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Aharon Rabson, and today I’ll be presenting my project: Forecasting and Explaining the Impact of </a:t>
            </a:r>
            <a:r>
              <a:rPr lang="en-US" dirty="0" err="1"/>
              <a:t>GenAI</a:t>
            </a:r>
            <a:r>
              <a:rPr lang="en-US" dirty="0"/>
              <a:t> Adoption Across Global Enterprises. This research was completed as part of my Master’s program at Bellevue University.”</a:t>
            </a:r>
          </a:p>
        </p:txBody>
      </p:sp>
      <p:sp>
        <p:nvSpPr>
          <p:cNvPr id="4" name="Slide Number Placeholder 3"/>
          <p:cNvSpPr>
            <a:spLocks noGrp="1"/>
          </p:cNvSpPr>
          <p:nvPr>
            <p:ph type="sldNum" sz="quarter" idx="5"/>
          </p:nvPr>
        </p:nvSpPr>
        <p:spPr/>
        <p:txBody>
          <a:bodyPr/>
          <a:lstStyle/>
          <a:p>
            <a:fld id="{F1C6D945-5B11-44E9-A6DD-3F729C795DEB}" type="slidenum">
              <a:rPr lang="en-US" smtClean="0"/>
              <a:t>1</a:t>
            </a:fld>
            <a:endParaRPr lang="en-US"/>
          </a:p>
        </p:txBody>
      </p:sp>
    </p:spTree>
    <p:extLst>
      <p:ext uri="{BB962C8B-B14F-4D97-AF65-F5344CB8AC3E}">
        <p14:creationId xmlns:p14="http://schemas.microsoft.com/office/powerpoint/2010/main" val="27606112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this project, I recommend using this analytic workflow as a template for richer, proprietary enterprise data.</a:t>
            </a:r>
            <a:br>
              <a:rPr lang="en-US" dirty="0"/>
            </a:br>
            <a:r>
              <a:rPr lang="en-US" dirty="0"/>
              <a:t>Organizations should combine quantitative and qualitative analytics for better decision-making, and collect more granular, longitudinal data where possible.</a:t>
            </a:r>
            <a:br>
              <a:rPr lang="en-US" dirty="0"/>
            </a:br>
            <a:r>
              <a:rPr lang="en-US" dirty="0"/>
              <a:t>Most importantly, I suggest continued investment in workforce training and upskilling as </a:t>
            </a:r>
            <a:r>
              <a:rPr lang="en-US" dirty="0" err="1"/>
              <a:t>GenAI</a:t>
            </a:r>
            <a:r>
              <a:rPr lang="en-US" dirty="0"/>
              <a:t> adoption expands.”</a:t>
            </a:r>
          </a:p>
        </p:txBody>
      </p:sp>
      <p:sp>
        <p:nvSpPr>
          <p:cNvPr id="4" name="Slide Number Placeholder 3"/>
          <p:cNvSpPr>
            <a:spLocks noGrp="1"/>
          </p:cNvSpPr>
          <p:nvPr>
            <p:ph type="sldNum" sz="quarter" idx="5"/>
          </p:nvPr>
        </p:nvSpPr>
        <p:spPr/>
        <p:txBody>
          <a:bodyPr/>
          <a:lstStyle/>
          <a:p>
            <a:fld id="{F1C6D945-5B11-44E9-A6DD-3F729C795DEB}" type="slidenum">
              <a:rPr lang="en-US" smtClean="0"/>
              <a:t>10</a:t>
            </a:fld>
            <a:endParaRPr lang="en-US"/>
          </a:p>
        </p:txBody>
      </p:sp>
    </p:spTree>
    <p:extLst>
      <p:ext uri="{BB962C8B-B14F-4D97-AF65-F5344CB8AC3E}">
        <p14:creationId xmlns:p14="http://schemas.microsoft.com/office/powerpoint/2010/main" val="35443465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an ethical perspective, all data analyzed was anonymized and aggregated, ensuring privacy.</a:t>
            </a:r>
            <a:br>
              <a:rPr lang="en-US" dirty="0"/>
            </a:br>
            <a:r>
              <a:rPr lang="en-US" dirty="0"/>
              <a:t>I’ve been transparent about findings and limitations.</a:t>
            </a:r>
            <a:br>
              <a:rPr lang="en-US" dirty="0"/>
            </a:br>
            <a:r>
              <a:rPr lang="en-US" dirty="0"/>
              <a:t>The models are intended for scenario analysis—not for exclusionary or punitive decisions.</a:t>
            </a:r>
            <a:br>
              <a:rPr lang="en-US" dirty="0"/>
            </a:br>
            <a:r>
              <a:rPr lang="en-US" dirty="0"/>
              <a:t>And the approach aligns with major AI ethics guidelines from the EU and IBM.”</a:t>
            </a:r>
          </a:p>
        </p:txBody>
      </p:sp>
      <p:sp>
        <p:nvSpPr>
          <p:cNvPr id="4" name="Slide Number Placeholder 3"/>
          <p:cNvSpPr>
            <a:spLocks noGrp="1"/>
          </p:cNvSpPr>
          <p:nvPr>
            <p:ph type="sldNum" sz="quarter" idx="5"/>
          </p:nvPr>
        </p:nvSpPr>
        <p:spPr/>
        <p:txBody>
          <a:bodyPr/>
          <a:lstStyle/>
          <a:p>
            <a:fld id="{F1C6D945-5B11-44E9-A6DD-3F729C795DEB}" type="slidenum">
              <a:rPr lang="en-US" smtClean="0"/>
              <a:t>11</a:t>
            </a:fld>
            <a:endParaRPr lang="en-US"/>
          </a:p>
        </p:txBody>
      </p:sp>
    </p:spTree>
    <p:extLst>
      <p:ext uri="{BB962C8B-B14F-4D97-AF65-F5344CB8AC3E}">
        <p14:creationId xmlns:p14="http://schemas.microsoft.com/office/powerpoint/2010/main" val="2718882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What did you find about the relationship between </a:t>
            </a:r>
            <a:r>
              <a:rPr lang="en-US" dirty="0" err="1"/>
              <a:t>GenAI</a:t>
            </a:r>
            <a:r>
              <a:rPr lang="en-US" dirty="0"/>
              <a:t> adoption and productivity gains? Answer: In this dataset, there is no strong, consistent relationship between any specific variable and productivity gains following </a:t>
            </a:r>
            <a:r>
              <a:rPr lang="en-US" dirty="0" err="1"/>
              <a:t>GenAI</a:t>
            </a:r>
            <a:r>
              <a:rPr lang="en-US" dirty="0"/>
              <a:t> adoption. Productivity changes appear evenly distributed across industries, countries, and company sizes, likely reflecting the dataset’s anonymization and normalization. 2. How effective were the machine learning models at predicting productivity or high impact outcomes? Answer: Model performance was limited: regression models predicted productivity change within about 10 percentage points (MAE ≈ 8.4), but classification models had ROC-AUC scores near 0.5, indicating no better than random guessing. This reflects weak feature-target relationships in the dataset. 3. Were any features notably more important for the models’ predictions? Answer: No. Feature importance and SHAP analysis showed only small, diffuse effects for variables like training hours, job creation rate, and industry. No variable stood out as a strong driver of results. 4. How reliable is the sentiment analysis of employee comments? Answer: Sentiment was measured with </a:t>
            </a:r>
            <a:r>
              <a:rPr lang="en-US" dirty="0" err="1"/>
              <a:t>TextBlob</a:t>
            </a:r>
            <a:r>
              <a:rPr lang="en-US" dirty="0"/>
              <a:t>, which provides reproducible but basic polarity scores. While this captures general tone, it may miss nuance, sarcasm, or cultural context, so results should be considered indicative, not definitive. 5. Did you observe meaningful differences in </a:t>
            </a:r>
            <a:r>
              <a:rPr lang="en-US" dirty="0" err="1"/>
              <a:t>GenAI</a:t>
            </a:r>
            <a:r>
              <a:rPr lang="en-US" dirty="0"/>
              <a:t> impact across industries or countries? Answer: No significant differences were observed. Boxplots and group analysis revealed very similar median productivity changes and sentiment distributions across sectors and regions. 6. What are the main limitations of your analysis? Answer: The main limitation is the heavy anonymization and normalization of the dataset, which flattens real-world variation and weakens feature relationships. Self-reported survey data may also introduce reporting bias. 7. How does this analysis add value if the data is so normalized? Answer: The analysis demonstrates a robust and reproducible workflow—data cleaning, EDA, NLP, modeling, explainability—that can be immediately applied to more granular or proprietary enterprise data when available. 8. What ethical measures were taken during your project? Answer: All analysis was performed on anonymized, aggregate data. No individual or company identities were accessible. Findings are reported with clear limitations and are intended for constructive, not punitive, use. 9. What would you recommend to organizations based on these findings? Answer: Continue to invest in training, reskilling, and job creation alongside </a:t>
            </a:r>
            <a:r>
              <a:rPr lang="en-US" dirty="0" err="1"/>
              <a:t>GenAI</a:t>
            </a:r>
            <a:r>
              <a:rPr lang="en-US" dirty="0"/>
              <a:t> adoption, and collect detailed, internal data to support more actionable modeling in the future. 10. How could this analysis be improved or extended in future work? Answer: Future analyses should use richer, less-aggregated data—potentially including longitudinal tracking and more granular employee/job details—to uncover actionable insights. Improved sentiment analysis (e.g., advanced NLP models) could also add depth.</a:t>
            </a:r>
          </a:p>
        </p:txBody>
      </p:sp>
      <p:sp>
        <p:nvSpPr>
          <p:cNvPr id="4" name="Slide Number Placeholder 3"/>
          <p:cNvSpPr>
            <a:spLocks noGrp="1"/>
          </p:cNvSpPr>
          <p:nvPr>
            <p:ph type="sldNum" sz="quarter" idx="5"/>
          </p:nvPr>
        </p:nvSpPr>
        <p:spPr/>
        <p:txBody>
          <a:bodyPr/>
          <a:lstStyle/>
          <a:p>
            <a:fld id="{F1C6D945-5B11-44E9-A6DD-3F729C795DEB}" type="slidenum">
              <a:rPr lang="en-US" smtClean="0"/>
              <a:t>12</a:t>
            </a:fld>
            <a:endParaRPr lang="en-US"/>
          </a:p>
        </p:txBody>
      </p:sp>
    </p:spTree>
    <p:extLst>
      <p:ext uri="{BB962C8B-B14F-4D97-AF65-F5344CB8AC3E}">
        <p14:creationId xmlns:p14="http://schemas.microsoft.com/office/powerpoint/2010/main" val="3516855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dirty="0" err="1"/>
              <a:t>GenAI</a:t>
            </a:r>
            <a:r>
              <a:rPr lang="en-US" dirty="0"/>
              <a:t> adoption is accelerating rapidly, transforming productivity and workforce roles on a global scale. However, organizations often lack clear, data-driven guidance on how </a:t>
            </a:r>
            <a:r>
              <a:rPr lang="en-US" dirty="0" err="1"/>
              <a:t>GenAI</a:t>
            </a:r>
            <a:r>
              <a:rPr lang="en-US" dirty="0"/>
              <a:t> will actually impact their business. My goal in this project was to build an analytics pipeline to identify and explain the key drivers behind successful </a:t>
            </a:r>
            <a:r>
              <a:rPr lang="en-US" dirty="0" err="1"/>
              <a:t>GenAI</a:t>
            </a:r>
            <a:r>
              <a:rPr lang="en-US" dirty="0"/>
              <a:t> adoption.”</a:t>
            </a:r>
          </a:p>
        </p:txBody>
      </p:sp>
      <p:sp>
        <p:nvSpPr>
          <p:cNvPr id="4" name="Slide Number Placeholder 3"/>
          <p:cNvSpPr>
            <a:spLocks noGrp="1"/>
          </p:cNvSpPr>
          <p:nvPr>
            <p:ph type="sldNum" sz="quarter" idx="5"/>
          </p:nvPr>
        </p:nvSpPr>
        <p:spPr/>
        <p:txBody>
          <a:bodyPr/>
          <a:lstStyle/>
          <a:p>
            <a:fld id="{F1C6D945-5B11-44E9-A6DD-3F729C795DEB}" type="slidenum">
              <a:rPr lang="en-US" smtClean="0"/>
              <a:t>2</a:t>
            </a:fld>
            <a:endParaRPr lang="en-US"/>
          </a:p>
        </p:txBody>
      </p:sp>
    </p:spTree>
    <p:extLst>
      <p:ext uri="{BB962C8B-B14F-4D97-AF65-F5344CB8AC3E}">
        <p14:creationId xmlns:p14="http://schemas.microsoft.com/office/powerpoint/2010/main" val="3494599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“Major </a:t>
            </a:r>
            <a:r>
              <a:rPr lang="en-US" dirty="0" err="1"/>
              <a:t>GenAI</a:t>
            </a:r>
            <a:r>
              <a:rPr lang="en-US" dirty="0"/>
              <a:t> platforms, like ChatGPT, Claude, and Gemini, are reshaping the business landscape. There’s a lot of optimism about productivity and new job creation—backed by research from McKinsey, Gartner, and the World Economic Forum. However, concerns about job displacement, ROI uncertainty, and reskilling remain. As a result, organizations need more interpretable and actionable analytics to guide their adoption of </a:t>
            </a:r>
            <a:r>
              <a:rPr lang="en-US" dirty="0" err="1"/>
              <a:t>GenAI</a:t>
            </a:r>
            <a:r>
              <a:rPr lang="en-US" dirty="0"/>
              <a:t>.”</a:t>
            </a:r>
          </a:p>
        </p:txBody>
      </p:sp>
      <p:sp>
        <p:nvSpPr>
          <p:cNvPr id="4" name="Slide Number Placeholder 3"/>
          <p:cNvSpPr>
            <a:spLocks noGrp="1"/>
          </p:cNvSpPr>
          <p:nvPr>
            <p:ph type="sldNum" sz="quarter" idx="5"/>
          </p:nvPr>
        </p:nvSpPr>
        <p:spPr/>
        <p:txBody>
          <a:bodyPr/>
          <a:lstStyle/>
          <a:p>
            <a:fld id="{F1C6D945-5B11-44E9-A6DD-3F729C795DEB}" type="slidenum">
              <a:rPr lang="en-US" smtClean="0"/>
              <a:t>3</a:t>
            </a:fld>
            <a:endParaRPr lang="en-US"/>
          </a:p>
        </p:txBody>
      </p:sp>
    </p:spTree>
    <p:extLst>
      <p:ext uri="{BB962C8B-B14F-4D97-AF65-F5344CB8AC3E}">
        <p14:creationId xmlns:p14="http://schemas.microsoft.com/office/powerpoint/2010/main" val="35421367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for this project covers over 100,000 enterprises across 14 countries, sourced from platforms like Kaggle, McKinsey, and the World Economic Forum. Key features include industry, country, the </a:t>
            </a:r>
            <a:r>
              <a:rPr lang="en-US" dirty="0" err="1"/>
              <a:t>GenAI</a:t>
            </a:r>
            <a:r>
              <a:rPr lang="en-US" dirty="0"/>
              <a:t> tool used, adoption year, number of employees impacted, new roles created, training hours, productivity change, and employee sentiment.</a:t>
            </a:r>
            <a:br>
              <a:rPr lang="en-US" dirty="0"/>
            </a:br>
            <a:r>
              <a:rPr lang="en-US" dirty="0"/>
              <a:t>To prepare the data, I imputed missing values, standardized variables, engineered new features—like job creation rate and adoption period—and performed sentiment analysis on employee feedback.”</a:t>
            </a:r>
          </a:p>
        </p:txBody>
      </p:sp>
      <p:sp>
        <p:nvSpPr>
          <p:cNvPr id="4" name="Slide Number Placeholder 3"/>
          <p:cNvSpPr>
            <a:spLocks noGrp="1"/>
          </p:cNvSpPr>
          <p:nvPr>
            <p:ph type="sldNum" sz="quarter" idx="5"/>
          </p:nvPr>
        </p:nvSpPr>
        <p:spPr/>
        <p:txBody>
          <a:bodyPr/>
          <a:lstStyle/>
          <a:p>
            <a:fld id="{F1C6D945-5B11-44E9-A6DD-3F729C795DEB}" type="slidenum">
              <a:rPr lang="en-US" smtClean="0"/>
              <a:t>4</a:t>
            </a:fld>
            <a:endParaRPr lang="en-US"/>
          </a:p>
        </p:txBody>
      </p:sp>
    </p:spTree>
    <p:extLst>
      <p:ext uri="{BB962C8B-B14F-4D97-AF65-F5344CB8AC3E}">
        <p14:creationId xmlns:p14="http://schemas.microsoft.com/office/powerpoint/2010/main" val="1978790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approach involved several stages: First, I conducted exploratory data analysis with distributions, boxplots, and correlation analysis.</a:t>
            </a:r>
            <a:br>
              <a:rPr lang="en-US" dirty="0"/>
            </a:br>
            <a:r>
              <a:rPr lang="en-US" dirty="0"/>
              <a:t>Next, I used NLP methods—specifically </a:t>
            </a:r>
            <a:r>
              <a:rPr lang="en-US" dirty="0" err="1"/>
              <a:t>TextBlob</a:t>
            </a:r>
            <a:r>
              <a:rPr lang="en-US" dirty="0"/>
              <a:t> and word clouds—to analyze employee sentiment.</a:t>
            </a:r>
            <a:br>
              <a:rPr lang="en-US" dirty="0"/>
            </a:br>
            <a:r>
              <a:rPr lang="en-US" dirty="0"/>
              <a:t>For predictive modeling, I applied Random Forest and </a:t>
            </a:r>
            <a:r>
              <a:rPr lang="en-US" dirty="0" err="1"/>
              <a:t>XGBoost</a:t>
            </a:r>
            <a:r>
              <a:rPr lang="en-US" dirty="0"/>
              <a:t> regression to predict productivity change, and classification models to flag high-impact adoptions. Finally, I used explainable AI techniques like feature importance plots and SHAP values to interpret the results.”</a:t>
            </a:r>
          </a:p>
        </p:txBody>
      </p:sp>
      <p:sp>
        <p:nvSpPr>
          <p:cNvPr id="4" name="Slide Number Placeholder 3"/>
          <p:cNvSpPr>
            <a:spLocks noGrp="1"/>
          </p:cNvSpPr>
          <p:nvPr>
            <p:ph type="sldNum" sz="quarter" idx="5"/>
          </p:nvPr>
        </p:nvSpPr>
        <p:spPr/>
        <p:txBody>
          <a:bodyPr/>
          <a:lstStyle/>
          <a:p>
            <a:fld id="{F1C6D945-5B11-44E9-A6DD-3F729C795DEB}" type="slidenum">
              <a:rPr lang="en-US" smtClean="0"/>
              <a:t>5</a:t>
            </a:fld>
            <a:endParaRPr lang="en-US"/>
          </a:p>
        </p:txBody>
      </p:sp>
    </p:spTree>
    <p:extLst>
      <p:ext uri="{BB962C8B-B14F-4D97-AF65-F5344CB8AC3E}">
        <p14:creationId xmlns:p14="http://schemas.microsoft.com/office/powerpoint/2010/main" val="1303836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results, productivity gains appear evenly distributed across industries and countries. Interestingly, there were weak correlations throughout—no single feature strongly predicts productivity change.</a:t>
            </a:r>
            <a:br>
              <a:rPr lang="en-US" dirty="0"/>
            </a:br>
            <a:r>
              <a:rPr lang="en-US" dirty="0"/>
              <a:t>The most important predictors were training hours, job creation rate, and the number of employees impacted, but even these were modest in effect. Employee sentiment, measured via word clouds and polarity scores, was mostly neutral, focusing on transitions, new roles, and learning.”</a:t>
            </a:r>
          </a:p>
        </p:txBody>
      </p:sp>
      <p:sp>
        <p:nvSpPr>
          <p:cNvPr id="4" name="Slide Number Placeholder 3"/>
          <p:cNvSpPr>
            <a:spLocks noGrp="1"/>
          </p:cNvSpPr>
          <p:nvPr>
            <p:ph type="sldNum" sz="quarter" idx="5"/>
          </p:nvPr>
        </p:nvSpPr>
        <p:spPr/>
        <p:txBody>
          <a:bodyPr/>
          <a:lstStyle/>
          <a:p>
            <a:fld id="{F1C6D945-5B11-44E9-A6DD-3F729C795DEB}" type="slidenum">
              <a:rPr lang="en-US" smtClean="0"/>
              <a:t>6</a:t>
            </a:fld>
            <a:endParaRPr lang="en-US"/>
          </a:p>
        </p:txBody>
      </p:sp>
    </p:spTree>
    <p:extLst>
      <p:ext uri="{BB962C8B-B14F-4D97-AF65-F5344CB8AC3E}">
        <p14:creationId xmlns:p14="http://schemas.microsoft.com/office/powerpoint/2010/main" val="27573931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terms of model performance, regression models could predict productivity changes within about 10 percentage points—so, mean absolute error was roughly 8.4.</a:t>
            </a:r>
            <a:br>
              <a:rPr lang="en-US" dirty="0"/>
            </a:br>
            <a:r>
              <a:rPr lang="en-US" dirty="0"/>
              <a:t>Classification models showed high accuracy but had ROC-AUC scores around 0.5, which is equivalent to random guessing.</a:t>
            </a:r>
            <a:br>
              <a:rPr lang="en-US" dirty="0"/>
            </a:br>
            <a:r>
              <a:rPr lang="en-US" dirty="0"/>
              <a:t>This underscores that </a:t>
            </a:r>
            <a:r>
              <a:rPr lang="en-US" dirty="0" err="1"/>
              <a:t>GenAI’s</a:t>
            </a:r>
            <a:r>
              <a:rPr lang="en-US" dirty="0"/>
              <a:t> impact is complex, and the anonymized, normalized dataset made it difficult to uncover strong predictors.”</a:t>
            </a:r>
          </a:p>
        </p:txBody>
      </p:sp>
      <p:sp>
        <p:nvSpPr>
          <p:cNvPr id="4" name="Slide Number Placeholder 3"/>
          <p:cNvSpPr>
            <a:spLocks noGrp="1"/>
          </p:cNvSpPr>
          <p:nvPr>
            <p:ph type="sldNum" sz="quarter" idx="5"/>
          </p:nvPr>
        </p:nvSpPr>
        <p:spPr/>
        <p:txBody>
          <a:bodyPr/>
          <a:lstStyle/>
          <a:p>
            <a:fld id="{F1C6D945-5B11-44E9-A6DD-3F729C795DEB}" type="slidenum">
              <a:rPr lang="en-US" smtClean="0"/>
              <a:t>7</a:t>
            </a:fld>
            <a:endParaRPr lang="en-US"/>
          </a:p>
        </p:txBody>
      </p:sp>
    </p:spTree>
    <p:extLst>
      <p:ext uri="{BB962C8B-B14F-4D97-AF65-F5344CB8AC3E}">
        <p14:creationId xmlns:p14="http://schemas.microsoft.com/office/powerpoint/2010/main" val="649860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explainability, I used SHAP and feature importance analysis. Training hours, job creation, and employees impacted were the top contributors—but, as shown in the SHAP plots and importance bars, all their effects were quite weak.</a:t>
            </a:r>
            <a:br>
              <a:rPr lang="en-US" dirty="0"/>
            </a:br>
            <a:r>
              <a:rPr lang="en-US" dirty="0"/>
              <a:t>This further highlights the subtle and diffuse nature of the drivers in this dataset.”</a:t>
            </a:r>
          </a:p>
        </p:txBody>
      </p:sp>
      <p:sp>
        <p:nvSpPr>
          <p:cNvPr id="4" name="Slide Number Placeholder 3"/>
          <p:cNvSpPr>
            <a:spLocks noGrp="1"/>
          </p:cNvSpPr>
          <p:nvPr>
            <p:ph type="sldNum" sz="quarter" idx="5"/>
          </p:nvPr>
        </p:nvSpPr>
        <p:spPr/>
        <p:txBody>
          <a:bodyPr/>
          <a:lstStyle/>
          <a:p>
            <a:fld id="{F1C6D945-5B11-44E9-A6DD-3F729C795DEB}" type="slidenum">
              <a:rPr lang="en-US" smtClean="0"/>
              <a:t>8</a:t>
            </a:fld>
            <a:endParaRPr lang="en-US"/>
          </a:p>
        </p:txBody>
      </p:sp>
    </p:spTree>
    <p:extLst>
      <p:ext uri="{BB962C8B-B14F-4D97-AF65-F5344CB8AC3E}">
        <p14:creationId xmlns:p14="http://schemas.microsoft.com/office/powerpoint/2010/main" val="41818752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were several key limitations.</a:t>
            </a:r>
            <a:br>
              <a:rPr lang="en-US" dirty="0"/>
            </a:br>
            <a:r>
              <a:rPr lang="en-US" dirty="0"/>
              <a:t>First, the data was heavily anonymized and normalized, which reduced real-world variability.</a:t>
            </a:r>
            <a:br>
              <a:rPr lang="en-US" dirty="0"/>
            </a:br>
            <a:r>
              <a:rPr lang="en-US" dirty="0"/>
              <a:t>Most data was self-reported, so there’s potential bias and flattened relationships.</a:t>
            </a:r>
            <a:br>
              <a:rPr lang="en-US" dirty="0"/>
            </a:br>
            <a:r>
              <a:rPr lang="en-US" dirty="0"/>
              <a:t>Sentiment analysis with </a:t>
            </a:r>
            <a:r>
              <a:rPr lang="en-US" dirty="0" err="1"/>
              <a:t>TextBlob</a:t>
            </a:r>
            <a:r>
              <a:rPr lang="en-US" dirty="0"/>
              <a:t> is fairly basic and can miss context or sarcasm.</a:t>
            </a:r>
            <a:br>
              <a:rPr lang="en-US" dirty="0"/>
            </a:br>
            <a:r>
              <a:rPr lang="en-US" dirty="0"/>
              <a:t>Finally, because the data is cross-sectional, we can’t infer causality.”</a:t>
            </a:r>
          </a:p>
        </p:txBody>
      </p:sp>
      <p:sp>
        <p:nvSpPr>
          <p:cNvPr id="4" name="Slide Number Placeholder 3"/>
          <p:cNvSpPr>
            <a:spLocks noGrp="1"/>
          </p:cNvSpPr>
          <p:nvPr>
            <p:ph type="sldNum" sz="quarter" idx="5"/>
          </p:nvPr>
        </p:nvSpPr>
        <p:spPr/>
        <p:txBody>
          <a:bodyPr/>
          <a:lstStyle/>
          <a:p>
            <a:fld id="{F1C6D945-5B11-44E9-A6DD-3F729C795DEB}" type="slidenum">
              <a:rPr lang="en-US" smtClean="0"/>
              <a:t>9</a:t>
            </a:fld>
            <a:endParaRPr lang="en-US"/>
          </a:p>
        </p:txBody>
      </p:sp>
    </p:spTree>
    <p:extLst>
      <p:ext uri="{BB962C8B-B14F-4D97-AF65-F5344CB8AC3E}">
        <p14:creationId xmlns:p14="http://schemas.microsoft.com/office/powerpoint/2010/main" val="1679495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EC538-9E92-06F4-0CCB-AA03A68A2E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4EE74857-6380-2DFA-5B5B-409F544C30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A2BDFCE4-9C6C-25B4-A0DF-2C8DD84855FA}"/>
              </a:ext>
            </a:extLst>
          </p:cNvPr>
          <p:cNvSpPr>
            <a:spLocks noGrp="1"/>
          </p:cNvSpPr>
          <p:nvPr>
            <p:ph type="dt" sz="half" idx="10"/>
          </p:nvPr>
        </p:nvSpPr>
        <p:spPr/>
        <p:txBody>
          <a:bodyPr/>
          <a:lstStyle/>
          <a:p>
            <a:fld id="{30F5BF72-4888-4C4E-A426-861ACA9BE817}" type="datetimeFigureOut">
              <a:rPr lang="en-ZA" smtClean="0"/>
              <a:t>2025/07/19</a:t>
            </a:fld>
            <a:endParaRPr lang="en-ZA"/>
          </a:p>
        </p:txBody>
      </p:sp>
      <p:sp>
        <p:nvSpPr>
          <p:cNvPr id="5" name="Footer Placeholder 4">
            <a:extLst>
              <a:ext uri="{FF2B5EF4-FFF2-40B4-BE49-F238E27FC236}">
                <a16:creationId xmlns:a16="http://schemas.microsoft.com/office/drawing/2014/main" id="{E877CC87-9849-7117-5D08-AA9DAD46AA38}"/>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64DBB01A-7A51-0C2D-F446-404BB3601171}"/>
              </a:ext>
            </a:extLst>
          </p:cNvPr>
          <p:cNvSpPr>
            <a:spLocks noGrp="1"/>
          </p:cNvSpPr>
          <p:nvPr>
            <p:ph type="sldNum" sz="quarter" idx="12"/>
          </p:nvPr>
        </p:nvSpPr>
        <p:spPr/>
        <p:txBody>
          <a:bodyPr/>
          <a:lstStyle/>
          <a:p>
            <a:fld id="{586C2470-C2E0-4F0B-9F15-1F8C86DBB034}" type="slidenum">
              <a:rPr lang="en-ZA" smtClean="0"/>
              <a:t>‹#›</a:t>
            </a:fld>
            <a:endParaRPr lang="en-ZA"/>
          </a:p>
        </p:txBody>
      </p:sp>
    </p:spTree>
    <p:extLst>
      <p:ext uri="{BB962C8B-B14F-4D97-AF65-F5344CB8AC3E}">
        <p14:creationId xmlns:p14="http://schemas.microsoft.com/office/powerpoint/2010/main" val="2873340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EF05A-5B8C-B932-3670-307D84D6DF44}"/>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E248EA7D-722E-28C5-9B55-F9B42FF411E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324DE459-C98C-2E56-6CE1-97FB0F1BC5E8}"/>
              </a:ext>
            </a:extLst>
          </p:cNvPr>
          <p:cNvSpPr>
            <a:spLocks noGrp="1"/>
          </p:cNvSpPr>
          <p:nvPr>
            <p:ph type="dt" sz="half" idx="10"/>
          </p:nvPr>
        </p:nvSpPr>
        <p:spPr/>
        <p:txBody>
          <a:bodyPr/>
          <a:lstStyle/>
          <a:p>
            <a:fld id="{30F5BF72-4888-4C4E-A426-861ACA9BE817}" type="datetimeFigureOut">
              <a:rPr lang="en-ZA" smtClean="0"/>
              <a:t>2025/07/19</a:t>
            </a:fld>
            <a:endParaRPr lang="en-ZA"/>
          </a:p>
        </p:txBody>
      </p:sp>
      <p:sp>
        <p:nvSpPr>
          <p:cNvPr id="5" name="Footer Placeholder 4">
            <a:extLst>
              <a:ext uri="{FF2B5EF4-FFF2-40B4-BE49-F238E27FC236}">
                <a16:creationId xmlns:a16="http://schemas.microsoft.com/office/drawing/2014/main" id="{A7CEF6B7-7ABB-5928-8100-B7F7843D032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E3B64182-6B37-0BAA-86C9-942E72AD13BD}"/>
              </a:ext>
            </a:extLst>
          </p:cNvPr>
          <p:cNvSpPr>
            <a:spLocks noGrp="1"/>
          </p:cNvSpPr>
          <p:nvPr>
            <p:ph type="sldNum" sz="quarter" idx="12"/>
          </p:nvPr>
        </p:nvSpPr>
        <p:spPr/>
        <p:txBody>
          <a:bodyPr/>
          <a:lstStyle/>
          <a:p>
            <a:fld id="{586C2470-C2E0-4F0B-9F15-1F8C86DBB034}" type="slidenum">
              <a:rPr lang="en-ZA" smtClean="0"/>
              <a:t>‹#›</a:t>
            </a:fld>
            <a:endParaRPr lang="en-ZA"/>
          </a:p>
        </p:txBody>
      </p:sp>
    </p:spTree>
    <p:extLst>
      <p:ext uri="{BB962C8B-B14F-4D97-AF65-F5344CB8AC3E}">
        <p14:creationId xmlns:p14="http://schemas.microsoft.com/office/powerpoint/2010/main" val="2863514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6A1CC6-FD8F-C992-526E-7010E8E46B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F8B17B54-924E-5B1F-411D-3B50FD4067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9DC11681-93F3-A435-2C5B-5AAD2F10BC81}"/>
              </a:ext>
            </a:extLst>
          </p:cNvPr>
          <p:cNvSpPr>
            <a:spLocks noGrp="1"/>
          </p:cNvSpPr>
          <p:nvPr>
            <p:ph type="dt" sz="half" idx="10"/>
          </p:nvPr>
        </p:nvSpPr>
        <p:spPr/>
        <p:txBody>
          <a:bodyPr/>
          <a:lstStyle/>
          <a:p>
            <a:fld id="{30F5BF72-4888-4C4E-A426-861ACA9BE817}" type="datetimeFigureOut">
              <a:rPr lang="en-ZA" smtClean="0"/>
              <a:t>2025/07/19</a:t>
            </a:fld>
            <a:endParaRPr lang="en-ZA"/>
          </a:p>
        </p:txBody>
      </p:sp>
      <p:sp>
        <p:nvSpPr>
          <p:cNvPr id="5" name="Footer Placeholder 4">
            <a:extLst>
              <a:ext uri="{FF2B5EF4-FFF2-40B4-BE49-F238E27FC236}">
                <a16:creationId xmlns:a16="http://schemas.microsoft.com/office/drawing/2014/main" id="{0E5F67B2-AFFB-FD31-1A7D-350EC8341189}"/>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6FE7E2E3-8C4D-1BFA-61DC-85B56E9E5386}"/>
              </a:ext>
            </a:extLst>
          </p:cNvPr>
          <p:cNvSpPr>
            <a:spLocks noGrp="1"/>
          </p:cNvSpPr>
          <p:nvPr>
            <p:ph type="sldNum" sz="quarter" idx="12"/>
          </p:nvPr>
        </p:nvSpPr>
        <p:spPr/>
        <p:txBody>
          <a:bodyPr/>
          <a:lstStyle/>
          <a:p>
            <a:fld id="{586C2470-C2E0-4F0B-9F15-1F8C86DBB034}" type="slidenum">
              <a:rPr lang="en-ZA" smtClean="0"/>
              <a:t>‹#›</a:t>
            </a:fld>
            <a:endParaRPr lang="en-ZA"/>
          </a:p>
        </p:txBody>
      </p:sp>
    </p:spTree>
    <p:extLst>
      <p:ext uri="{BB962C8B-B14F-4D97-AF65-F5344CB8AC3E}">
        <p14:creationId xmlns:p14="http://schemas.microsoft.com/office/powerpoint/2010/main" val="1694846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3247C-E210-8EEE-D56F-25AE3E3C88B4}"/>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964D77ED-0F98-7E59-44C0-AF4F66E3AF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4D0793EC-D354-170B-8728-82A22B1291F2}"/>
              </a:ext>
            </a:extLst>
          </p:cNvPr>
          <p:cNvSpPr>
            <a:spLocks noGrp="1"/>
          </p:cNvSpPr>
          <p:nvPr>
            <p:ph type="dt" sz="half" idx="10"/>
          </p:nvPr>
        </p:nvSpPr>
        <p:spPr/>
        <p:txBody>
          <a:bodyPr/>
          <a:lstStyle/>
          <a:p>
            <a:fld id="{30F5BF72-4888-4C4E-A426-861ACA9BE817}" type="datetimeFigureOut">
              <a:rPr lang="en-ZA" smtClean="0"/>
              <a:t>2025/07/19</a:t>
            </a:fld>
            <a:endParaRPr lang="en-ZA"/>
          </a:p>
        </p:txBody>
      </p:sp>
      <p:sp>
        <p:nvSpPr>
          <p:cNvPr id="5" name="Footer Placeholder 4">
            <a:extLst>
              <a:ext uri="{FF2B5EF4-FFF2-40B4-BE49-F238E27FC236}">
                <a16:creationId xmlns:a16="http://schemas.microsoft.com/office/drawing/2014/main" id="{B971F21B-B787-8516-B4DB-BD918B8AB529}"/>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8EA30F3-7EBD-83E3-B42A-AFF4CE825FCD}"/>
              </a:ext>
            </a:extLst>
          </p:cNvPr>
          <p:cNvSpPr>
            <a:spLocks noGrp="1"/>
          </p:cNvSpPr>
          <p:nvPr>
            <p:ph type="sldNum" sz="quarter" idx="12"/>
          </p:nvPr>
        </p:nvSpPr>
        <p:spPr/>
        <p:txBody>
          <a:bodyPr/>
          <a:lstStyle/>
          <a:p>
            <a:fld id="{586C2470-C2E0-4F0B-9F15-1F8C86DBB034}" type="slidenum">
              <a:rPr lang="en-ZA" smtClean="0"/>
              <a:t>‹#›</a:t>
            </a:fld>
            <a:endParaRPr lang="en-ZA"/>
          </a:p>
        </p:txBody>
      </p:sp>
    </p:spTree>
    <p:extLst>
      <p:ext uri="{BB962C8B-B14F-4D97-AF65-F5344CB8AC3E}">
        <p14:creationId xmlns:p14="http://schemas.microsoft.com/office/powerpoint/2010/main" val="1059242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3CDB9-6F6E-962A-0C3C-CAAC0B4945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2640660C-FAE4-69A0-E2CD-C5DC71C767E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FA40E91-8AAF-D141-054B-12AB87488034}"/>
              </a:ext>
            </a:extLst>
          </p:cNvPr>
          <p:cNvSpPr>
            <a:spLocks noGrp="1"/>
          </p:cNvSpPr>
          <p:nvPr>
            <p:ph type="dt" sz="half" idx="10"/>
          </p:nvPr>
        </p:nvSpPr>
        <p:spPr/>
        <p:txBody>
          <a:bodyPr/>
          <a:lstStyle/>
          <a:p>
            <a:fld id="{30F5BF72-4888-4C4E-A426-861ACA9BE817}" type="datetimeFigureOut">
              <a:rPr lang="en-ZA" smtClean="0"/>
              <a:t>2025/07/19</a:t>
            </a:fld>
            <a:endParaRPr lang="en-ZA"/>
          </a:p>
        </p:txBody>
      </p:sp>
      <p:sp>
        <p:nvSpPr>
          <p:cNvPr id="5" name="Footer Placeholder 4">
            <a:extLst>
              <a:ext uri="{FF2B5EF4-FFF2-40B4-BE49-F238E27FC236}">
                <a16:creationId xmlns:a16="http://schemas.microsoft.com/office/drawing/2014/main" id="{1C883BE8-96E2-655B-F016-3A2B101511DD}"/>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3D1F5B16-FFD0-B949-2BBD-7ECED3A76080}"/>
              </a:ext>
            </a:extLst>
          </p:cNvPr>
          <p:cNvSpPr>
            <a:spLocks noGrp="1"/>
          </p:cNvSpPr>
          <p:nvPr>
            <p:ph type="sldNum" sz="quarter" idx="12"/>
          </p:nvPr>
        </p:nvSpPr>
        <p:spPr/>
        <p:txBody>
          <a:bodyPr/>
          <a:lstStyle/>
          <a:p>
            <a:fld id="{586C2470-C2E0-4F0B-9F15-1F8C86DBB034}" type="slidenum">
              <a:rPr lang="en-ZA" smtClean="0"/>
              <a:t>‹#›</a:t>
            </a:fld>
            <a:endParaRPr lang="en-ZA"/>
          </a:p>
        </p:txBody>
      </p:sp>
    </p:spTree>
    <p:extLst>
      <p:ext uri="{BB962C8B-B14F-4D97-AF65-F5344CB8AC3E}">
        <p14:creationId xmlns:p14="http://schemas.microsoft.com/office/powerpoint/2010/main" val="3962103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BC1ED-8471-A9AD-E183-56D7BDE87F1B}"/>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D4089A6F-59C9-7C58-D675-8F38F5BA42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EAF04830-A620-9347-DF9D-4A71DC698A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30F5B60D-BAF7-B509-A9A6-257DD24DFA51}"/>
              </a:ext>
            </a:extLst>
          </p:cNvPr>
          <p:cNvSpPr>
            <a:spLocks noGrp="1"/>
          </p:cNvSpPr>
          <p:nvPr>
            <p:ph type="dt" sz="half" idx="10"/>
          </p:nvPr>
        </p:nvSpPr>
        <p:spPr/>
        <p:txBody>
          <a:bodyPr/>
          <a:lstStyle/>
          <a:p>
            <a:fld id="{30F5BF72-4888-4C4E-A426-861ACA9BE817}" type="datetimeFigureOut">
              <a:rPr lang="en-ZA" smtClean="0"/>
              <a:t>2025/07/19</a:t>
            </a:fld>
            <a:endParaRPr lang="en-ZA"/>
          </a:p>
        </p:txBody>
      </p:sp>
      <p:sp>
        <p:nvSpPr>
          <p:cNvPr id="6" name="Footer Placeholder 5">
            <a:extLst>
              <a:ext uri="{FF2B5EF4-FFF2-40B4-BE49-F238E27FC236}">
                <a16:creationId xmlns:a16="http://schemas.microsoft.com/office/drawing/2014/main" id="{AB0FF1CD-B68D-5BA3-6829-AABA1E0143E8}"/>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828E7AA1-8C14-9900-6ABD-20F5F525222E}"/>
              </a:ext>
            </a:extLst>
          </p:cNvPr>
          <p:cNvSpPr>
            <a:spLocks noGrp="1"/>
          </p:cNvSpPr>
          <p:nvPr>
            <p:ph type="sldNum" sz="quarter" idx="12"/>
          </p:nvPr>
        </p:nvSpPr>
        <p:spPr/>
        <p:txBody>
          <a:bodyPr/>
          <a:lstStyle/>
          <a:p>
            <a:fld id="{586C2470-C2E0-4F0B-9F15-1F8C86DBB034}" type="slidenum">
              <a:rPr lang="en-ZA" smtClean="0"/>
              <a:t>‹#›</a:t>
            </a:fld>
            <a:endParaRPr lang="en-ZA"/>
          </a:p>
        </p:txBody>
      </p:sp>
    </p:spTree>
    <p:extLst>
      <p:ext uri="{BB962C8B-B14F-4D97-AF65-F5344CB8AC3E}">
        <p14:creationId xmlns:p14="http://schemas.microsoft.com/office/powerpoint/2010/main" val="2183989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BB6BB-8B3C-C9C0-58CE-E2696B7A96F0}"/>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9D13DDEE-639F-58AC-8A0D-FD76CA73C5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7E5ACC-F218-3BEF-789F-1CEC6D0E88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7A83F4CB-E2BF-2A22-607C-DE7748B5D4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1BCA9F-E088-D2CB-B638-82C6B5795A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A64B8735-E62A-DE6D-6C54-FD70AB5E5C84}"/>
              </a:ext>
            </a:extLst>
          </p:cNvPr>
          <p:cNvSpPr>
            <a:spLocks noGrp="1"/>
          </p:cNvSpPr>
          <p:nvPr>
            <p:ph type="dt" sz="half" idx="10"/>
          </p:nvPr>
        </p:nvSpPr>
        <p:spPr/>
        <p:txBody>
          <a:bodyPr/>
          <a:lstStyle/>
          <a:p>
            <a:fld id="{30F5BF72-4888-4C4E-A426-861ACA9BE817}" type="datetimeFigureOut">
              <a:rPr lang="en-ZA" smtClean="0"/>
              <a:t>2025/07/19</a:t>
            </a:fld>
            <a:endParaRPr lang="en-ZA"/>
          </a:p>
        </p:txBody>
      </p:sp>
      <p:sp>
        <p:nvSpPr>
          <p:cNvPr id="8" name="Footer Placeholder 7">
            <a:extLst>
              <a:ext uri="{FF2B5EF4-FFF2-40B4-BE49-F238E27FC236}">
                <a16:creationId xmlns:a16="http://schemas.microsoft.com/office/drawing/2014/main" id="{D8F63ED5-A329-85E2-A1B2-B6D22A6370D7}"/>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2F1A3B86-E515-4A09-AAA5-A4F33716EADF}"/>
              </a:ext>
            </a:extLst>
          </p:cNvPr>
          <p:cNvSpPr>
            <a:spLocks noGrp="1"/>
          </p:cNvSpPr>
          <p:nvPr>
            <p:ph type="sldNum" sz="quarter" idx="12"/>
          </p:nvPr>
        </p:nvSpPr>
        <p:spPr/>
        <p:txBody>
          <a:bodyPr/>
          <a:lstStyle/>
          <a:p>
            <a:fld id="{586C2470-C2E0-4F0B-9F15-1F8C86DBB034}" type="slidenum">
              <a:rPr lang="en-ZA" smtClean="0"/>
              <a:t>‹#›</a:t>
            </a:fld>
            <a:endParaRPr lang="en-ZA"/>
          </a:p>
        </p:txBody>
      </p:sp>
    </p:spTree>
    <p:extLst>
      <p:ext uri="{BB962C8B-B14F-4D97-AF65-F5344CB8AC3E}">
        <p14:creationId xmlns:p14="http://schemas.microsoft.com/office/powerpoint/2010/main" val="3872199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42666-4EBD-DC5A-58D5-0C3614934EA6}"/>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47748D16-2E47-9AE9-EFCC-AEFEF24DD608}"/>
              </a:ext>
            </a:extLst>
          </p:cNvPr>
          <p:cNvSpPr>
            <a:spLocks noGrp="1"/>
          </p:cNvSpPr>
          <p:nvPr>
            <p:ph type="dt" sz="half" idx="10"/>
          </p:nvPr>
        </p:nvSpPr>
        <p:spPr/>
        <p:txBody>
          <a:bodyPr/>
          <a:lstStyle/>
          <a:p>
            <a:fld id="{30F5BF72-4888-4C4E-A426-861ACA9BE817}" type="datetimeFigureOut">
              <a:rPr lang="en-ZA" smtClean="0"/>
              <a:t>2025/07/19</a:t>
            </a:fld>
            <a:endParaRPr lang="en-ZA"/>
          </a:p>
        </p:txBody>
      </p:sp>
      <p:sp>
        <p:nvSpPr>
          <p:cNvPr id="4" name="Footer Placeholder 3">
            <a:extLst>
              <a:ext uri="{FF2B5EF4-FFF2-40B4-BE49-F238E27FC236}">
                <a16:creationId xmlns:a16="http://schemas.microsoft.com/office/drawing/2014/main" id="{34323864-0D60-53B2-B055-3D3AF227E4FF}"/>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1C9C91DF-EBE6-ECFD-2B28-A66C2D67E60D}"/>
              </a:ext>
            </a:extLst>
          </p:cNvPr>
          <p:cNvSpPr>
            <a:spLocks noGrp="1"/>
          </p:cNvSpPr>
          <p:nvPr>
            <p:ph type="sldNum" sz="quarter" idx="12"/>
          </p:nvPr>
        </p:nvSpPr>
        <p:spPr/>
        <p:txBody>
          <a:bodyPr/>
          <a:lstStyle/>
          <a:p>
            <a:fld id="{586C2470-C2E0-4F0B-9F15-1F8C86DBB034}" type="slidenum">
              <a:rPr lang="en-ZA" smtClean="0"/>
              <a:t>‹#›</a:t>
            </a:fld>
            <a:endParaRPr lang="en-ZA"/>
          </a:p>
        </p:txBody>
      </p:sp>
    </p:spTree>
    <p:extLst>
      <p:ext uri="{BB962C8B-B14F-4D97-AF65-F5344CB8AC3E}">
        <p14:creationId xmlns:p14="http://schemas.microsoft.com/office/powerpoint/2010/main" val="2882417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DECF66-3F9E-515A-7F26-3B7B9C964932}"/>
              </a:ext>
            </a:extLst>
          </p:cNvPr>
          <p:cNvSpPr>
            <a:spLocks noGrp="1"/>
          </p:cNvSpPr>
          <p:nvPr>
            <p:ph type="dt" sz="half" idx="10"/>
          </p:nvPr>
        </p:nvSpPr>
        <p:spPr/>
        <p:txBody>
          <a:bodyPr/>
          <a:lstStyle/>
          <a:p>
            <a:fld id="{30F5BF72-4888-4C4E-A426-861ACA9BE817}" type="datetimeFigureOut">
              <a:rPr lang="en-ZA" smtClean="0"/>
              <a:t>2025/07/19</a:t>
            </a:fld>
            <a:endParaRPr lang="en-ZA"/>
          </a:p>
        </p:txBody>
      </p:sp>
      <p:sp>
        <p:nvSpPr>
          <p:cNvPr id="3" name="Footer Placeholder 2">
            <a:extLst>
              <a:ext uri="{FF2B5EF4-FFF2-40B4-BE49-F238E27FC236}">
                <a16:creationId xmlns:a16="http://schemas.microsoft.com/office/drawing/2014/main" id="{420F48ED-11BA-8BCB-CCD1-F477E0A7224B}"/>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80A295C7-AAE3-7674-C467-491AC2F297E1}"/>
              </a:ext>
            </a:extLst>
          </p:cNvPr>
          <p:cNvSpPr>
            <a:spLocks noGrp="1"/>
          </p:cNvSpPr>
          <p:nvPr>
            <p:ph type="sldNum" sz="quarter" idx="12"/>
          </p:nvPr>
        </p:nvSpPr>
        <p:spPr/>
        <p:txBody>
          <a:bodyPr/>
          <a:lstStyle/>
          <a:p>
            <a:fld id="{586C2470-C2E0-4F0B-9F15-1F8C86DBB034}" type="slidenum">
              <a:rPr lang="en-ZA" smtClean="0"/>
              <a:t>‹#›</a:t>
            </a:fld>
            <a:endParaRPr lang="en-ZA"/>
          </a:p>
        </p:txBody>
      </p:sp>
    </p:spTree>
    <p:extLst>
      <p:ext uri="{BB962C8B-B14F-4D97-AF65-F5344CB8AC3E}">
        <p14:creationId xmlns:p14="http://schemas.microsoft.com/office/powerpoint/2010/main" val="32953070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E4E60-7686-AB5F-601D-318A62421A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4A685D2A-E8D4-DBCE-9F57-432D059D44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85AB1EE7-6F3A-938E-8007-41DA886E26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1439ED-B78A-2AB1-B6FC-CE4F01E735E2}"/>
              </a:ext>
            </a:extLst>
          </p:cNvPr>
          <p:cNvSpPr>
            <a:spLocks noGrp="1"/>
          </p:cNvSpPr>
          <p:nvPr>
            <p:ph type="dt" sz="half" idx="10"/>
          </p:nvPr>
        </p:nvSpPr>
        <p:spPr/>
        <p:txBody>
          <a:bodyPr/>
          <a:lstStyle/>
          <a:p>
            <a:fld id="{30F5BF72-4888-4C4E-A426-861ACA9BE817}" type="datetimeFigureOut">
              <a:rPr lang="en-ZA" smtClean="0"/>
              <a:t>2025/07/19</a:t>
            </a:fld>
            <a:endParaRPr lang="en-ZA"/>
          </a:p>
        </p:txBody>
      </p:sp>
      <p:sp>
        <p:nvSpPr>
          <p:cNvPr id="6" name="Footer Placeholder 5">
            <a:extLst>
              <a:ext uri="{FF2B5EF4-FFF2-40B4-BE49-F238E27FC236}">
                <a16:creationId xmlns:a16="http://schemas.microsoft.com/office/drawing/2014/main" id="{A3AEBC03-984E-81D1-4A30-01562BD5E3BB}"/>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A653C113-72D1-A53B-30CD-9904FE3EB771}"/>
              </a:ext>
            </a:extLst>
          </p:cNvPr>
          <p:cNvSpPr>
            <a:spLocks noGrp="1"/>
          </p:cNvSpPr>
          <p:nvPr>
            <p:ph type="sldNum" sz="quarter" idx="12"/>
          </p:nvPr>
        </p:nvSpPr>
        <p:spPr/>
        <p:txBody>
          <a:bodyPr/>
          <a:lstStyle/>
          <a:p>
            <a:fld id="{586C2470-C2E0-4F0B-9F15-1F8C86DBB034}" type="slidenum">
              <a:rPr lang="en-ZA" smtClean="0"/>
              <a:t>‹#›</a:t>
            </a:fld>
            <a:endParaRPr lang="en-ZA"/>
          </a:p>
        </p:txBody>
      </p:sp>
    </p:spTree>
    <p:extLst>
      <p:ext uri="{BB962C8B-B14F-4D97-AF65-F5344CB8AC3E}">
        <p14:creationId xmlns:p14="http://schemas.microsoft.com/office/powerpoint/2010/main" val="3390389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422E0-C5D7-66D7-259A-BE900A17E1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214F3BCA-14E6-EBCF-CB80-C031BAEAC5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a:extLst>
              <a:ext uri="{FF2B5EF4-FFF2-40B4-BE49-F238E27FC236}">
                <a16:creationId xmlns:a16="http://schemas.microsoft.com/office/drawing/2014/main" id="{D8FE1D28-A7DA-D3D0-0D10-F53F93B118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3ED1BF-58FB-C41E-F346-B065DF3BB070}"/>
              </a:ext>
            </a:extLst>
          </p:cNvPr>
          <p:cNvSpPr>
            <a:spLocks noGrp="1"/>
          </p:cNvSpPr>
          <p:nvPr>
            <p:ph type="dt" sz="half" idx="10"/>
          </p:nvPr>
        </p:nvSpPr>
        <p:spPr/>
        <p:txBody>
          <a:bodyPr/>
          <a:lstStyle/>
          <a:p>
            <a:fld id="{30F5BF72-4888-4C4E-A426-861ACA9BE817}" type="datetimeFigureOut">
              <a:rPr lang="en-ZA" smtClean="0"/>
              <a:t>2025/07/19</a:t>
            </a:fld>
            <a:endParaRPr lang="en-ZA"/>
          </a:p>
        </p:txBody>
      </p:sp>
      <p:sp>
        <p:nvSpPr>
          <p:cNvPr id="6" name="Footer Placeholder 5">
            <a:extLst>
              <a:ext uri="{FF2B5EF4-FFF2-40B4-BE49-F238E27FC236}">
                <a16:creationId xmlns:a16="http://schemas.microsoft.com/office/drawing/2014/main" id="{5B4729D5-389D-16C1-46F1-5F82EF2168E5}"/>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249640F5-FEEF-1337-5FCF-41E7F27AB3F1}"/>
              </a:ext>
            </a:extLst>
          </p:cNvPr>
          <p:cNvSpPr>
            <a:spLocks noGrp="1"/>
          </p:cNvSpPr>
          <p:nvPr>
            <p:ph type="sldNum" sz="quarter" idx="12"/>
          </p:nvPr>
        </p:nvSpPr>
        <p:spPr/>
        <p:txBody>
          <a:bodyPr/>
          <a:lstStyle/>
          <a:p>
            <a:fld id="{586C2470-C2E0-4F0B-9F15-1F8C86DBB034}" type="slidenum">
              <a:rPr lang="en-ZA" smtClean="0"/>
              <a:t>‹#›</a:t>
            </a:fld>
            <a:endParaRPr lang="en-ZA"/>
          </a:p>
        </p:txBody>
      </p:sp>
    </p:spTree>
    <p:extLst>
      <p:ext uri="{BB962C8B-B14F-4D97-AF65-F5344CB8AC3E}">
        <p14:creationId xmlns:p14="http://schemas.microsoft.com/office/powerpoint/2010/main" val="3007072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751155-09B7-EE36-A9CD-8CFA4ED039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03A59207-2612-E28D-C1CA-A3E2C51CA4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E9B7B78E-C821-4A02-0DD0-89FDF0D0F1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0F5BF72-4888-4C4E-A426-861ACA9BE817}" type="datetimeFigureOut">
              <a:rPr lang="en-ZA" smtClean="0"/>
              <a:t>2025/07/19</a:t>
            </a:fld>
            <a:endParaRPr lang="en-ZA"/>
          </a:p>
        </p:txBody>
      </p:sp>
      <p:sp>
        <p:nvSpPr>
          <p:cNvPr id="5" name="Footer Placeholder 4">
            <a:extLst>
              <a:ext uri="{FF2B5EF4-FFF2-40B4-BE49-F238E27FC236}">
                <a16:creationId xmlns:a16="http://schemas.microsoft.com/office/drawing/2014/main" id="{238C155F-4731-B558-236F-CA8838C4AB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ZA"/>
          </a:p>
        </p:txBody>
      </p:sp>
      <p:sp>
        <p:nvSpPr>
          <p:cNvPr id="6" name="Slide Number Placeholder 5">
            <a:extLst>
              <a:ext uri="{FF2B5EF4-FFF2-40B4-BE49-F238E27FC236}">
                <a16:creationId xmlns:a16="http://schemas.microsoft.com/office/drawing/2014/main" id="{8FCEBAF0-EAEC-7C8C-0FC0-A098BFD82B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86C2470-C2E0-4F0B-9F15-1F8C86DBB034}" type="slidenum">
              <a:rPr lang="en-ZA" smtClean="0"/>
              <a:t>‹#›</a:t>
            </a:fld>
            <a:endParaRPr lang="en-ZA"/>
          </a:p>
        </p:txBody>
      </p:sp>
    </p:spTree>
    <p:extLst>
      <p:ext uri="{BB962C8B-B14F-4D97-AF65-F5344CB8AC3E}">
        <p14:creationId xmlns:p14="http://schemas.microsoft.com/office/powerpoint/2010/main" val="6129251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hyperlink" Target="mailto:arabson@my365.bellevue.edu" TargetMode="External"/><Relationship Id="rId2" Type="http://schemas.openxmlformats.org/officeDocument/2006/relationships/image" Target="../media/image13.jpg"/><Relationship Id="rId1" Type="http://schemas.openxmlformats.org/officeDocument/2006/relationships/slideLayout" Target="../slideLayouts/slideLayout7.xml"/><Relationship Id="rId4" Type="http://schemas.openxmlformats.org/officeDocument/2006/relationships/hyperlink" Target="https://eur02.safelinks.protection.outlook.com/?url=https%3A%2F%2Fgithub.com%2FAmrabson&amp;data=05%7C02%7Cdinahr%40saota.com%7Cab78c65867bc4ce66b5408ddb6702a55%7C24f49845373f4e54bc9ec029e3d37953%7C0%7C0%7C638867315081761127%7CUnknown%7CTWFpbGZsb3d8eyJFbXB0eU1hcGkiOnRydWUsIlYiOiIwLjAuMDAwMCIsIlAiOiJXaW4zMiIsIkFOIjoiTWFpbCIsIldUIjoyfQ%3D%3D%7C0%7C%7C%7C&amp;sdata=eQEACnPy3NjpOO8fSdiz6pk5FBAvyvOgluZcUwfqqTU%3D&amp;reserved=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DD6455F-5553-1AE9-7C89-29A0916A7BF8}"/>
              </a:ext>
            </a:extLst>
          </p:cNvPr>
          <p:cNvSpPr/>
          <p:nvPr/>
        </p:nvSpPr>
        <p:spPr>
          <a:xfrm>
            <a:off x="0" y="5626100"/>
            <a:ext cx="12192000" cy="1231900"/>
          </a:xfrm>
          <a:prstGeom prst="rect">
            <a:avLst/>
          </a:prstGeom>
          <a:solidFill>
            <a:srgbClr val="16161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pic>
        <p:nvPicPr>
          <p:cNvPr id="2" name="Picture Placeholder 26" descr="Robot hand and human hand almost touch with their pointer fingers">
            <a:extLst>
              <a:ext uri="{FF2B5EF4-FFF2-40B4-BE49-F238E27FC236}">
                <a16:creationId xmlns:a16="http://schemas.microsoft.com/office/drawing/2014/main" id="{FA59B072-6E44-68BD-9214-DAB89F7C698C}"/>
              </a:ext>
              <a:ext uri="{C183D7F6-B498-43B3-948B-1728B52AA6E4}">
                <adec:decorative xmlns:adec="http://schemas.microsoft.com/office/drawing/2017/decorative" val="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t="9536"/>
          <a:stretch>
            <a:fillRect/>
          </a:stretch>
        </p:blipFill>
        <p:spPr>
          <a:xfrm flipH="1">
            <a:off x="0" y="0"/>
            <a:ext cx="12192000" cy="6204033"/>
          </a:xfrm>
          <a:prstGeom prst="rect">
            <a:avLst/>
          </a:prstGeom>
        </p:spPr>
      </p:pic>
      <p:sp>
        <p:nvSpPr>
          <p:cNvPr id="5" name="Text Placeholder 39">
            <a:extLst>
              <a:ext uri="{FF2B5EF4-FFF2-40B4-BE49-F238E27FC236}">
                <a16:creationId xmlns:a16="http://schemas.microsoft.com/office/drawing/2014/main" id="{A90C1D7C-6980-A026-525F-7CB8EB90014D}"/>
              </a:ext>
            </a:extLst>
          </p:cNvPr>
          <p:cNvSpPr txBox="1">
            <a:spLocks/>
          </p:cNvSpPr>
          <p:nvPr/>
        </p:nvSpPr>
        <p:spPr>
          <a:xfrm>
            <a:off x="487428" y="5982457"/>
            <a:ext cx="3403363" cy="875543"/>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a:solidFill>
                  <a:schemeClr val="bg1"/>
                </a:solidFill>
                <a:latin typeface="Arial" panose="020B0604020202020204" pitchFamily="34" charset="0"/>
                <a:cs typeface="Arial" panose="020B0604020202020204" pitchFamily="34" charset="0"/>
              </a:rPr>
              <a:t>Aharon Rabson</a:t>
            </a:r>
          </a:p>
          <a:p>
            <a:pPr algn="l"/>
            <a:endParaRPr lang="en-US" dirty="0">
              <a:solidFill>
                <a:schemeClr val="bg1"/>
              </a:solidFill>
              <a:latin typeface="Arial" panose="020B0604020202020204" pitchFamily="34" charset="0"/>
              <a:cs typeface="Arial" panose="020B0604020202020204" pitchFamily="34" charset="0"/>
            </a:endParaRPr>
          </a:p>
        </p:txBody>
      </p:sp>
      <p:sp>
        <p:nvSpPr>
          <p:cNvPr id="7" name="Title 1" hidden="1">
            <a:extLst>
              <a:ext uri="{FF2B5EF4-FFF2-40B4-BE49-F238E27FC236}">
                <a16:creationId xmlns:a16="http://schemas.microsoft.com/office/drawing/2014/main" id="{18A1A196-4E17-59F4-C36C-878A4967A70F}"/>
              </a:ext>
            </a:extLst>
          </p:cNvPr>
          <p:cNvSpPr txBox="1">
            <a:spLocks/>
          </p:cNvSpPr>
          <p:nvPr/>
        </p:nvSpPr>
        <p:spPr>
          <a:xfrm>
            <a:off x="-5219700" y="920381"/>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FORECASTING AND EXPLAINING THE IMPACT OF GENAI ADOPTION ACROSS GLOBAL ENTERPRISES</a:t>
            </a:r>
            <a:endParaRPr lang="en-US" sz="1700" b="1" dirty="0">
              <a:solidFill>
                <a:schemeClr val="tx1">
                  <a:lumMod val="85000"/>
                  <a:lumOff val="15000"/>
                </a:schemeClr>
              </a:solidFill>
              <a:latin typeface="Arial Black" panose="020B0A04020102020204" pitchFamily="34" charset="0"/>
            </a:endParaRPr>
          </a:p>
        </p:txBody>
      </p:sp>
      <p:sp>
        <p:nvSpPr>
          <p:cNvPr id="8" name="Title 1" hidden="1">
            <a:extLst>
              <a:ext uri="{FF2B5EF4-FFF2-40B4-BE49-F238E27FC236}">
                <a16:creationId xmlns:a16="http://schemas.microsoft.com/office/drawing/2014/main" id="{14622E27-50A0-DA47-EE91-BA2DC7DC20AF}"/>
              </a:ext>
            </a:extLst>
          </p:cNvPr>
          <p:cNvSpPr txBox="1">
            <a:spLocks/>
          </p:cNvSpPr>
          <p:nvPr/>
        </p:nvSpPr>
        <p:spPr>
          <a:xfrm>
            <a:off x="6781800" y="920381"/>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FORECASTING AND EXPLAINING THE IMPACT OF GENAI ADOPTION ACROSS GLOBAL ENTERPRISES</a:t>
            </a:r>
            <a:endParaRPr lang="en-US" sz="1700" b="1" dirty="0">
              <a:solidFill>
                <a:schemeClr val="tx1">
                  <a:lumMod val="85000"/>
                  <a:lumOff val="15000"/>
                </a:schemeClr>
              </a:solidFill>
              <a:latin typeface="Arial Black" panose="020B0A04020102020204" pitchFamily="34" charset="0"/>
            </a:endParaRPr>
          </a:p>
        </p:txBody>
      </p:sp>
      <p:sp>
        <p:nvSpPr>
          <p:cNvPr id="9" name="Title 1" hidden="1">
            <a:extLst>
              <a:ext uri="{FF2B5EF4-FFF2-40B4-BE49-F238E27FC236}">
                <a16:creationId xmlns:a16="http://schemas.microsoft.com/office/drawing/2014/main" id="{38B4C0FC-9736-8408-0117-FB66D4F8114F}"/>
              </a:ext>
            </a:extLst>
          </p:cNvPr>
          <p:cNvSpPr txBox="1">
            <a:spLocks/>
          </p:cNvSpPr>
          <p:nvPr/>
        </p:nvSpPr>
        <p:spPr>
          <a:xfrm>
            <a:off x="-8020050" y="1231614"/>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FORECASTING AND EXPLAINING THE IMPACT OF GENAI ADOPTION ACROSS GLOBAL ENTERPRISES</a:t>
            </a:r>
            <a:endParaRPr lang="en-US" sz="1700" b="1" dirty="0">
              <a:solidFill>
                <a:schemeClr val="tx1">
                  <a:lumMod val="85000"/>
                  <a:lumOff val="15000"/>
                </a:schemeClr>
              </a:solidFill>
              <a:latin typeface="Arial Black" panose="020B0A04020102020204" pitchFamily="34" charset="0"/>
            </a:endParaRPr>
          </a:p>
        </p:txBody>
      </p:sp>
      <p:sp>
        <p:nvSpPr>
          <p:cNvPr id="10" name="Title 1" hidden="1">
            <a:extLst>
              <a:ext uri="{FF2B5EF4-FFF2-40B4-BE49-F238E27FC236}">
                <a16:creationId xmlns:a16="http://schemas.microsoft.com/office/drawing/2014/main" id="{9C054EF0-99AE-E188-F5D7-028CB9988A51}"/>
              </a:ext>
            </a:extLst>
          </p:cNvPr>
          <p:cNvSpPr txBox="1">
            <a:spLocks/>
          </p:cNvSpPr>
          <p:nvPr/>
        </p:nvSpPr>
        <p:spPr>
          <a:xfrm>
            <a:off x="3994150" y="1231614"/>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FORECASTING AND EXPLAINING THE IMPACT OF </a:t>
            </a:r>
            <a:r>
              <a:rPr lang="en-US" sz="1700">
                <a:solidFill>
                  <a:schemeClr val="bg1"/>
                </a:solidFill>
                <a:latin typeface="Arial Black" panose="020B0A04020102020204" pitchFamily="34" charset="0"/>
              </a:rPr>
              <a:t>GEN</a:t>
            </a:r>
            <a:r>
              <a:rPr lang="en-US" sz="1700">
                <a:solidFill>
                  <a:schemeClr val="tx1">
                    <a:lumMod val="85000"/>
                    <a:lumOff val="15000"/>
                  </a:schemeClr>
                </a:solidFill>
                <a:latin typeface="Arial Black" panose="020B0A04020102020204" pitchFamily="34" charset="0"/>
              </a:rPr>
              <a:t>AI ADOPTION ACROSS GLOBAL ENTERPRISES</a:t>
            </a:r>
            <a:endParaRPr lang="en-US" sz="1700" b="1" dirty="0">
              <a:solidFill>
                <a:schemeClr val="tx1">
                  <a:lumMod val="85000"/>
                  <a:lumOff val="15000"/>
                </a:schemeClr>
              </a:solidFill>
              <a:latin typeface="Arial Black" panose="020B0A04020102020204" pitchFamily="34" charset="0"/>
            </a:endParaRPr>
          </a:p>
        </p:txBody>
      </p:sp>
      <p:sp>
        <p:nvSpPr>
          <p:cNvPr id="11" name="Title 1" hidden="1">
            <a:extLst>
              <a:ext uri="{FF2B5EF4-FFF2-40B4-BE49-F238E27FC236}">
                <a16:creationId xmlns:a16="http://schemas.microsoft.com/office/drawing/2014/main" id="{7A1C1FEC-2161-5A2E-79E3-C2CC92F2B88F}"/>
              </a:ext>
            </a:extLst>
          </p:cNvPr>
          <p:cNvSpPr txBox="1">
            <a:spLocks/>
          </p:cNvSpPr>
          <p:nvPr/>
        </p:nvSpPr>
        <p:spPr>
          <a:xfrm>
            <a:off x="-10596336" y="1529529"/>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FORECASTING AND EXPLAINING THE IMPACT OF GENAI ADOPTION ACROSS GLOBAL ENTERPRISES</a:t>
            </a:r>
            <a:endParaRPr lang="en-US" sz="1700" b="1" dirty="0">
              <a:solidFill>
                <a:schemeClr val="tx1">
                  <a:lumMod val="85000"/>
                  <a:lumOff val="15000"/>
                </a:schemeClr>
              </a:solidFill>
              <a:latin typeface="Arial Black" panose="020B0A04020102020204" pitchFamily="34" charset="0"/>
            </a:endParaRPr>
          </a:p>
        </p:txBody>
      </p:sp>
      <p:sp>
        <p:nvSpPr>
          <p:cNvPr id="12" name="Title 1" hidden="1">
            <a:extLst>
              <a:ext uri="{FF2B5EF4-FFF2-40B4-BE49-F238E27FC236}">
                <a16:creationId xmlns:a16="http://schemas.microsoft.com/office/drawing/2014/main" id="{7465D606-41B0-A865-1412-EB03FC4E0ED0}"/>
              </a:ext>
            </a:extLst>
          </p:cNvPr>
          <p:cNvSpPr txBox="1">
            <a:spLocks/>
          </p:cNvSpPr>
          <p:nvPr/>
        </p:nvSpPr>
        <p:spPr>
          <a:xfrm>
            <a:off x="1417864" y="1529529"/>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t>
            </a:r>
            <a:r>
              <a:rPr lang="en-US" sz="1700">
                <a:solidFill>
                  <a:schemeClr val="bg1"/>
                </a:solidFill>
                <a:latin typeface="Arial Black" panose="020B0A04020102020204" pitchFamily="34" charset="0"/>
              </a:rPr>
              <a:t>A</a:t>
            </a:r>
            <a:r>
              <a:rPr lang="en-US" sz="1700">
                <a:solidFill>
                  <a:schemeClr val="tx1">
                    <a:lumMod val="85000"/>
                    <a:lumOff val="15000"/>
                  </a:schemeClr>
                </a:solidFill>
                <a:latin typeface="Arial Black" panose="020B0A04020102020204" pitchFamily="34" charset="0"/>
              </a:rPr>
              <a:t>STING AND EXPLAINING THE IMPACT OF GENAI ADOPTION ACROSS GLOBAL ENTERPRISES</a:t>
            </a:r>
            <a:endParaRPr lang="en-US" sz="1700" b="1" dirty="0">
              <a:solidFill>
                <a:schemeClr val="tx1">
                  <a:lumMod val="85000"/>
                  <a:lumOff val="15000"/>
                </a:schemeClr>
              </a:solidFill>
              <a:latin typeface="Arial Black" panose="020B0A04020102020204" pitchFamily="34" charset="0"/>
            </a:endParaRPr>
          </a:p>
        </p:txBody>
      </p:sp>
      <p:sp>
        <p:nvSpPr>
          <p:cNvPr id="13" name="Title 1" hidden="1">
            <a:extLst>
              <a:ext uri="{FF2B5EF4-FFF2-40B4-BE49-F238E27FC236}">
                <a16:creationId xmlns:a16="http://schemas.microsoft.com/office/drawing/2014/main" id="{E9A399BF-1663-CCC4-2D7C-C278800F44E5}"/>
              </a:ext>
            </a:extLst>
          </p:cNvPr>
          <p:cNvSpPr txBox="1">
            <a:spLocks/>
          </p:cNvSpPr>
          <p:nvPr/>
        </p:nvSpPr>
        <p:spPr>
          <a:xfrm>
            <a:off x="-5792107" y="311233"/>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FORECASTING AND EXPLAINING THE IMPACT OF GENAI ADOPTION ACROSS GLOBAL ENTERPRISES</a:t>
            </a:r>
            <a:endParaRPr lang="en-US" sz="1700" b="1" dirty="0">
              <a:solidFill>
                <a:schemeClr val="tx1">
                  <a:lumMod val="85000"/>
                  <a:lumOff val="15000"/>
                </a:schemeClr>
              </a:solidFill>
              <a:latin typeface="Arial Black" panose="020B0A04020102020204" pitchFamily="34" charset="0"/>
            </a:endParaRPr>
          </a:p>
        </p:txBody>
      </p:sp>
      <p:sp>
        <p:nvSpPr>
          <p:cNvPr id="14" name="Title 1" hidden="1">
            <a:extLst>
              <a:ext uri="{FF2B5EF4-FFF2-40B4-BE49-F238E27FC236}">
                <a16:creationId xmlns:a16="http://schemas.microsoft.com/office/drawing/2014/main" id="{6290423E-B47E-A334-F1CA-A32914F496F7}"/>
              </a:ext>
            </a:extLst>
          </p:cNvPr>
          <p:cNvSpPr txBox="1">
            <a:spLocks/>
          </p:cNvSpPr>
          <p:nvPr/>
        </p:nvSpPr>
        <p:spPr>
          <a:xfrm>
            <a:off x="6222093" y="311233"/>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FORECASTING AND EXPLAINING THE IMPACT OF GENAI ADOPTION ACROSS GLOBAL ENTERPRISES</a:t>
            </a:r>
            <a:endParaRPr lang="en-US" sz="1700" b="1" dirty="0">
              <a:solidFill>
                <a:schemeClr val="tx1">
                  <a:lumMod val="85000"/>
                  <a:lumOff val="15000"/>
                </a:schemeClr>
              </a:solidFill>
              <a:latin typeface="Arial Black" panose="020B0A04020102020204" pitchFamily="34" charset="0"/>
            </a:endParaRPr>
          </a:p>
        </p:txBody>
      </p:sp>
      <p:sp>
        <p:nvSpPr>
          <p:cNvPr id="15" name="Title 1" hidden="1">
            <a:extLst>
              <a:ext uri="{FF2B5EF4-FFF2-40B4-BE49-F238E27FC236}">
                <a16:creationId xmlns:a16="http://schemas.microsoft.com/office/drawing/2014/main" id="{4A1B48EC-4E4F-2307-07A5-359CAC7220DF}"/>
              </a:ext>
            </a:extLst>
          </p:cNvPr>
          <p:cNvSpPr txBox="1">
            <a:spLocks/>
          </p:cNvSpPr>
          <p:nvPr/>
        </p:nvSpPr>
        <p:spPr>
          <a:xfrm>
            <a:off x="-1924050" y="1885590"/>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FORECASTING AND EXPLAINING THE IMPACT OF GENAI ADOPT</a:t>
            </a:r>
            <a:r>
              <a:rPr lang="en-US" sz="1700">
                <a:solidFill>
                  <a:schemeClr val="bg1"/>
                </a:solidFill>
                <a:latin typeface="Arial Black" panose="020B0A04020102020204" pitchFamily="34" charset="0"/>
              </a:rPr>
              <a:t>I</a:t>
            </a:r>
            <a:r>
              <a:rPr lang="en-US" sz="1700">
                <a:solidFill>
                  <a:schemeClr val="tx1">
                    <a:lumMod val="85000"/>
                    <a:lumOff val="15000"/>
                  </a:schemeClr>
                </a:solidFill>
                <a:latin typeface="Arial Black" panose="020B0A04020102020204" pitchFamily="34" charset="0"/>
              </a:rPr>
              <a:t>ON ACROSS GLOBAL ENTERPRISES</a:t>
            </a:r>
            <a:endParaRPr lang="en-US" sz="1700" b="1" dirty="0">
              <a:solidFill>
                <a:schemeClr val="tx1">
                  <a:lumMod val="85000"/>
                  <a:lumOff val="15000"/>
                </a:schemeClr>
              </a:solidFill>
              <a:latin typeface="Arial Black" panose="020B0A04020102020204" pitchFamily="34" charset="0"/>
            </a:endParaRPr>
          </a:p>
        </p:txBody>
      </p:sp>
      <p:sp>
        <p:nvSpPr>
          <p:cNvPr id="16" name="Title 1" hidden="1">
            <a:extLst>
              <a:ext uri="{FF2B5EF4-FFF2-40B4-BE49-F238E27FC236}">
                <a16:creationId xmlns:a16="http://schemas.microsoft.com/office/drawing/2014/main" id="{7399B0A9-9DB9-E714-5CEE-100B5E8685BA}"/>
              </a:ext>
            </a:extLst>
          </p:cNvPr>
          <p:cNvSpPr txBox="1">
            <a:spLocks/>
          </p:cNvSpPr>
          <p:nvPr/>
        </p:nvSpPr>
        <p:spPr>
          <a:xfrm>
            <a:off x="10090150" y="1885590"/>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FORECASTING AND EXPLAINING THE IMPACT OF GENAI ADOPTION ACROSS GLOBAL ENTERPRISES</a:t>
            </a:r>
            <a:endParaRPr lang="en-US" sz="1700" b="1" dirty="0">
              <a:solidFill>
                <a:schemeClr val="tx1">
                  <a:lumMod val="85000"/>
                  <a:lumOff val="15000"/>
                </a:schemeClr>
              </a:solidFill>
              <a:latin typeface="Arial Black" panose="020B0A04020102020204" pitchFamily="34" charset="0"/>
            </a:endParaRPr>
          </a:p>
        </p:txBody>
      </p:sp>
      <p:sp>
        <p:nvSpPr>
          <p:cNvPr id="17" name="Title 1" hidden="1">
            <a:extLst>
              <a:ext uri="{FF2B5EF4-FFF2-40B4-BE49-F238E27FC236}">
                <a16:creationId xmlns:a16="http://schemas.microsoft.com/office/drawing/2014/main" id="{7CCADF30-E09A-69D7-384A-A5C5ED538AA5}"/>
              </a:ext>
            </a:extLst>
          </p:cNvPr>
          <p:cNvSpPr txBox="1">
            <a:spLocks/>
          </p:cNvSpPr>
          <p:nvPr/>
        </p:nvSpPr>
        <p:spPr>
          <a:xfrm>
            <a:off x="-1086757" y="6659"/>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FORECASTING AND EXPLAINING THE IMPACT OF GENAI ADOPTION ACROSS GLOBAL ENTERPRISES</a:t>
            </a:r>
            <a:endParaRPr lang="en-US" sz="1700" b="1" dirty="0">
              <a:solidFill>
                <a:schemeClr val="tx1">
                  <a:lumMod val="85000"/>
                  <a:lumOff val="15000"/>
                </a:schemeClr>
              </a:solidFill>
              <a:latin typeface="Arial Black" panose="020B0A04020102020204" pitchFamily="34" charset="0"/>
            </a:endParaRPr>
          </a:p>
        </p:txBody>
      </p:sp>
      <p:sp>
        <p:nvSpPr>
          <p:cNvPr id="18" name="Title 1" hidden="1">
            <a:extLst>
              <a:ext uri="{FF2B5EF4-FFF2-40B4-BE49-F238E27FC236}">
                <a16:creationId xmlns:a16="http://schemas.microsoft.com/office/drawing/2014/main" id="{BC122454-3000-1621-47ED-335F4F663AF0}"/>
              </a:ext>
            </a:extLst>
          </p:cNvPr>
          <p:cNvSpPr txBox="1">
            <a:spLocks/>
          </p:cNvSpPr>
          <p:nvPr/>
        </p:nvSpPr>
        <p:spPr>
          <a:xfrm>
            <a:off x="10927443" y="6659"/>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tx1">
                    <a:lumMod val="85000"/>
                    <a:lumOff val="15000"/>
                  </a:schemeClr>
                </a:solidFill>
                <a:latin typeface="Arial Black" panose="020B0A04020102020204" pitchFamily="34" charset="0"/>
              </a:rPr>
              <a:t>FORECASTING AND EXPLAINING THE IMPACT OF GENAI ADOPTION ACROSS GLOBAL ENTERPRISES</a:t>
            </a:r>
            <a:endParaRPr lang="en-US" sz="1700" b="1" dirty="0">
              <a:solidFill>
                <a:schemeClr val="tx1">
                  <a:lumMod val="85000"/>
                  <a:lumOff val="15000"/>
                </a:schemeClr>
              </a:solidFill>
              <a:latin typeface="Arial Black" panose="020B0A04020102020204" pitchFamily="34" charset="0"/>
            </a:endParaRPr>
          </a:p>
        </p:txBody>
      </p:sp>
      <p:pic>
        <p:nvPicPr>
          <p:cNvPr id="20" name="Picture 19">
            <a:extLst>
              <a:ext uri="{FF2B5EF4-FFF2-40B4-BE49-F238E27FC236}">
                <a16:creationId xmlns:a16="http://schemas.microsoft.com/office/drawing/2014/main" id="{B6EC2A8F-6FB6-6226-DD30-8B36F48511B8}"/>
              </a:ext>
            </a:extLst>
          </p:cNvPr>
          <p:cNvPicPr>
            <a:picLocks noChangeAspect="1"/>
          </p:cNvPicPr>
          <p:nvPr/>
        </p:nvPicPr>
        <p:blipFill>
          <a:blip r:embed="rId4">
            <a:extLst>
              <a:ext uri="{28A0092B-C50C-407E-A947-70E740481C1C}">
                <a14:useLocalDpi xmlns:a14="http://schemas.microsoft.com/office/drawing/2010/main" val="0"/>
              </a:ext>
            </a:extLst>
          </a:blip>
          <a:srcRect l="31653" r="32396"/>
          <a:stretch>
            <a:fillRect/>
          </a:stretch>
        </p:blipFill>
        <p:spPr>
          <a:xfrm>
            <a:off x="0" y="-17040"/>
            <a:ext cx="12192000" cy="2556088"/>
          </a:xfrm>
          <a:prstGeom prst="rect">
            <a:avLst/>
          </a:prstGeom>
        </p:spPr>
      </p:pic>
      <p:sp>
        <p:nvSpPr>
          <p:cNvPr id="3" name="Title 1">
            <a:extLst>
              <a:ext uri="{FF2B5EF4-FFF2-40B4-BE49-F238E27FC236}">
                <a16:creationId xmlns:a16="http://schemas.microsoft.com/office/drawing/2014/main" id="{2BDA3454-E692-FB7A-C631-187C0A974F52}"/>
              </a:ext>
            </a:extLst>
          </p:cNvPr>
          <p:cNvSpPr txBox="1">
            <a:spLocks/>
          </p:cNvSpPr>
          <p:nvPr/>
        </p:nvSpPr>
        <p:spPr>
          <a:xfrm>
            <a:off x="0" y="609148"/>
            <a:ext cx="12192000" cy="53280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70000"/>
              </a:lnSpc>
            </a:pPr>
            <a:r>
              <a:rPr lang="en-US" sz="1700">
                <a:solidFill>
                  <a:schemeClr val="bg1"/>
                </a:solidFill>
                <a:latin typeface="Arial Black" panose="020B0A04020102020204" pitchFamily="34" charset="0"/>
              </a:rPr>
              <a:t>FORECASTING AND EXPLAINING THE IMPACT OF GEN AI ADOPTION ACROSS GLOBAL ENTERPRISES</a:t>
            </a:r>
            <a:endParaRPr lang="en-US" sz="1700" b="1"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4228059544"/>
      </p:ext>
    </p:extLst>
  </p:cSld>
  <p:clrMapOvr>
    <a:masterClrMapping/>
  </p:clrMapOvr>
  <mc:AlternateContent xmlns:mc="http://schemas.openxmlformats.org/markup-compatibility/2006" xmlns:p14="http://schemas.microsoft.com/office/powerpoint/2010/main">
    <mc:Choice Requires="p14">
      <p:transition spd="slow" p14:dur="2000" advTm="18224"/>
    </mc:Choice>
    <mc:Fallback xmlns="">
      <p:transition spd="slow" advTm="1822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B5C4A3-4907-AE88-13E7-035FB5B0A13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C2A4AB0-4ACF-F4E4-3206-D75A236B2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C49D2E0-86D9-64AE-94EB-7FACC275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9">
            <a:extLst>
              <a:ext uri="{FF2B5EF4-FFF2-40B4-BE49-F238E27FC236}">
                <a16:creationId xmlns:a16="http://schemas.microsoft.com/office/drawing/2014/main" id="{CD235A37-7CCA-F5F9-E7F7-B8FA82ABEE35}"/>
              </a:ext>
            </a:extLst>
          </p:cNvPr>
          <p:cNvSpPr txBox="1">
            <a:spLocks/>
          </p:cNvSpPr>
          <p:nvPr/>
        </p:nvSpPr>
        <p:spPr>
          <a:xfrm>
            <a:off x="7587968" y="713468"/>
            <a:ext cx="4657341" cy="156527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ZA" sz="3200">
                <a:latin typeface="Cascadia Code" panose="020B0609020000020004" pitchFamily="49" charset="0"/>
                <a:ea typeface="Cascadia Code" panose="020B0609020000020004" pitchFamily="49" charset="0"/>
                <a:cs typeface="Cascadia Code" panose="020B0609020000020004" pitchFamily="49" charset="0"/>
              </a:rPr>
              <a:t>Recommendations &amp; Future Work</a:t>
            </a:r>
            <a:endParaRPr lang="en-US" sz="1800" b="1">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5" name="Text Placeholder 5">
            <a:extLst>
              <a:ext uri="{FF2B5EF4-FFF2-40B4-BE49-F238E27FC236}">
                <a16:creationId xmlns:a16="http://schemas.microsoft.com/office/drawing/2014/main" id="{67AE4173-6126-AEB1-D360-13EEE3F8A5B6}"/>
              </a:ext>
            </a:extLst>
          </p:cNvPr>
          <p:cNvSpPr txBox="1">
            <a:spLocks/>
          </p:cNvSpPr>
          <p:nvPr/>
        </p:nvSpPr>
        <p:spPr>
          <a:xfrm>
            <a:off x="7517684" y="2002971"/>
            <a:ext cx="4558550" cy="4020457"/>
          </a:xfrm>
          <a:prstGeom prst="rect">
            <a:avLst/>
          </a:prstGeom>
        </p:spPr>
        <p:txBody>
          <a:bodyPr vert="horz" lIns="91440" tIns="45720" rIns="91440" bIns="45720" rtlCol="0" anchor="ctr">
            <a:noAutofit/>
          </a:bodyP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l">
              <a:buFont typeface="Arial" panose="020B0604020202020204" pitchFamily="34" charset="0"/>
              <a:buChar char="•"/>
            </a:pPr>
            <a:r>
              <a:rPr lang="en-US" sz="1600">
                <a:solidFill>
                  <a:schemeClr val="tx1"/>
                </a:solidFill>
                <a:latin typeface="Arial" panose="020B0604020202020204" pitchFamily="34" charset="0"/>
                <a:cs typeface="Arial" panose="020B0604020202020204" pitchFamily="34" charset="0"/>
              </a:rPr>
              <a:t>Use this workflow as a template for richer, proprietary enterprise data.</a:t>
            </a:r>
          </a:p>
          <a:p>
            <a:pPr marL="285750" indent="-285750" algn="l">
              <a:buFont typeface="Arial" panose="020B0604020202020204" pitchFamily="34" charset="0"/>
              <a:buChar char="•"/>
            </a:pPr>
            <a:endParaRPr lang="en-US" sz="1600">
              <a:solidFill>
                <a:schemeClr val="tx1"/>
              </a:solidFill>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600">
                <a:solidFill>
                  <a:schemeClr val="tx1"/>
                </a:solidFill>
                <a:latin typeface="Arial" panose="020B0604020202020204" pitchFamily="34" charset="0"/>
                <a:cs typeface="Arial" panose="020B0604020202020204" pitchFamily="34" charset="0"/>
              </a:rPr>
              <a:t>Combine quantitative and qualitative (sentiment) analytics for decisions.</a:t>
            </a:r>
          </a:p>
          <a:p>
            <a:pPr marL="285750" indent="-285750" algn="l">
              <a:buFont typeface="Arial" panose="020B0604020202020204" pitchFamily="34" charset="0"/>
              <a:buChar char="•"/>
            </a:pPr>
            <a:endParaRPr lang="en-US" sz="1600">
              <a:solidFill>
                <a:schemeClr val="tx1"/>
              </a:solidFill>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600">
                <a:solidFill>
                  <a:schemeClr val="tx1"/>
                </a:solidFill>
                <a:latin typeface="Arial" panose="020B0604020202020204" pitchFamily="34" charset="0"/>
                <a:cs typeface="Arial" panose="020B0604020202020204" pitchFamily="34" charset="0"/>
              </a:rPr>
              <a:t>Collect more granular, longitudinal data for deeper insights.</a:t>
            </a:r>
          </a:p>
          <a:p>
            <a:pPr marL="285750" indent="-285750" algn="l">
              <a:buFont typeface="Arial" panose="020B0604020202020204" pitchFamily="34" charset="0"/>
              <a:buChar char="•"/>
            </a:pPr>
            <a:endParaRPr lang="en-US" sz="1600">
              <a:solidFill>
                <a:schemeClr val="tx1"/>
              </a:solidFill>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600">
                <a:solidFill>
                  <a:schemeClr val="tx1"/>
                </a:solidFill>
                <a:latin typeface="Arial" panose="020B0604020202020204" pitchFamily="34" charset="0"/>
                <a:cs typeface="Arial" panose="020B0604020202020204" pitchFamily="34" charset="0"/>
              </a:rPr>
              <a:t>Continue investing in workforce training and upskilling as GenAI adoption expands.</a:t>
            </a:r>
          </a:p>
          <a:p>
            <a:pPr marL="285750" indent="-285750" algn="l">
              <a:buFont typeface="Arial" panose="020B0604020202020204" pitchFamily="34" charset="0"/>
              <a:buChar char="•"/>
            </a:pPr>
            <a:endParaRPr lang="en-ZA" sz="2400">
              <a:solidFill>
                <a:schemeClr val="tx1"/>
              </a:solidFill>
              <a:latin typeface="Arial" panose="020B0604020202020204" pitchFamily="34" charset="0"/>
              <a:cs typeface="Arial" panose="020B0604020202020204" pitchFamily="34" charset="0"/>
            </a:endParaRPr>
          </a:p>
        </p:txBody>
      </p:sp>
      <p:pic>
        <p:nvPicPr>
          <p:cNvPr id="3078" name="Picture 6" descr="Is AI Animation The Future? Some Uses For AI Animation">
            <a:extLst>
              <a:ext uri="{FF2B5EF4-FFF2-40B4-BE49-F238E27FC236}">
                <a16:creationId xmlns:a16="http://schemas.microsoft.com/office/drawing/2014/main" id="{8B037DF8-22ED-7E6C-931B-41CFA51A1E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 y="0"/>
            <a:ext cx="926465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1B81E461-8FCD-9860-C181-455DD9B94B14}"/>
              </a:ext>
            </a:extLst>
          </p:cNvPr>
          <p:cNvSpPr txBox="1">
            <a:spLocks/>
          </p:cNvSpPr>
          <p:nvPr/>
        </p:nvSpPr>
        <p:spPr>
          <a:xfrm rot="10800000">
            <a:off x="1451428" y="-1"/>
            <a:ext cx="10793879" cy="6889147"/>
          </a:xfrm>
          <a:prstGeom prst="rect">
            <a:avLst/>
          </a:prstGeom>
          <a:gradFill>
            <a:gsLst>
              <a:gs pos="76000">
                <a:srgbClr val="C4E9F2">
                  <a:alpha val="84000"/>
                </a:srgbClr>
              </a:gs>
              <a:gs pos="54000">
                <a:srgbClr val="C4E9F2">
                  <a:alpha val="99000"/>
                </a:srgbClr>
              </a:gs>
              <a:gs pos="100000">
                <a:schemeClr val="bg1">
                  <a:alpha val="0"/>
                </a:schemeClr>
              </a:gs>
            </a:gsLst>
            <a:lin ang="0" scaled="0"/>
          </a:gradFill>
        </p:spPr>
        <p:txBody>
          <a:bodyPr lIns="822960" tIns="640080" anchor="t">
            <a:normAutofit/>
          </a:bodyPr>
          <a:lstStyle>
            <a:lvl1pPr algn="l" defTabSz="914400" rtl="0" eaLnBrk="1" latinLnBrk="0" hangingPunct="1">
              <a:lnSpc>
                <a:spcPct val="100000"/>
              </a:lnSpc>
              <a:spcBef>
                <a:spcPct val="0"/>
              </a:spcBef>
              <a:buNone/>
              <a:defRPr sz="2800" kern="1200">
                <a:solidFill>
                  <a:schemeClr val="tx1"/>
                </a:solidFill>
                <a:latin typeface="+mj-lt"/>
                <a:ea typeface="+mj-ea"/>
                <a:cs typeface="+mj-cs"/>
              </a:defRPr>
            </a:lvl1pPr>
          </a:lstStyle>
          <a:p>
            <a:endParaRPr lang="en-US" dirty="0">
              <a:solidFill>
                <a:srgbClr val="D0652A"/>
              </a:solidFill>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6" name="Title 33">
            <a:extLst>
              <a:ext uri="{FF2B5EF4-FFF2-40B4-BE49-F238E27FC236}">
                <a16:creationId xmlns:a16="http://schemas.microsoft.com/office/drawing/2014/main" id="{94235297-DCC2-9EBD-4AE9-6854A6F072DD}"/>
              </a:ext>
            </a:extLst>
          </p:cNvPr>
          <p:cNvSpPr txBox="1">
            <a:spLocks/>
          </p:cNvSpPr>
          <p:nvPr/>
        </p:nvSpPr>
        <p:spPr>
          <a:xfrm>
            <a:off x="5860722" y="771556"/>
            <a:ext cx="6328229" cy="469490"/>
          </a:xfrm>
          <a:prstGeom prst="rect">
            <a:avLst/>
          </a:prstGeom>
        </p:spPr>
        <p:txBody>
          <a:bodyP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ZA">
                <a:latin typeface="Cascadia Code" panose="020B0609020000020004" pitchFamily="49" charset="0"/>
                <a:ea typeface="Cascadia Code" panose="020B0609020000020004" pitchFamily="49" charset="0"/>
                <a:cs typeface="Cascadia Code" panose="020B0609020000020004" pitchFamily="49" charset="0"/>
              </a:rPr>
              <a:t>RECOMMENDATIONS &amp; FUTURE WORK</a:t>
            </a:r>
            <a:endParaRPr lang="en-US"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7" name="Text Placeholder 5">
            <a:extLst>
              <a:ext uri="{FF2B5EF4-FFF2-40B4-BE49-F238E27FC236}">
                <a16:creationId xmlns:a16="http://schemas.microsoft.com/office/drawing/2014/main" id="{91B1CEA4-3B88-73A1-10F7-7198719BC76D}"/>
              </a:ext>
            </a:extLst>
          </p:cNvPr>
          <p:cNvSpPr txBox="1">
            <a:spLocks/>
          </p:cNvSpPr>
          <p:nvPr/>
        </p:nvSpPr>
        <p:spPr>
          <a:xfrm>
            <a:off x="5863771" y="1921922"/>
            <a:ext cx="6328229" cy="4020457"/>
          </a:xfrm>
          <a:prstGeom prst="rect">
            <a:avLst/>
          </a:prstGeom>
        </p:spPr>
        <p:txBody>
          <a:bodyPr vert="horz" lIns="91440" tIns="45720" rIns="91440" bIns="45720" rtlCol="0" anchor="ctr">
            <a:noAutofit/>
          </a:bodyP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gn="l">
              <a:lnSpc>
                <a:spcPct val="150000"/>
              </a:lnSpc>
              <a:buFont typeface="Arial" panose="020B0604020202020204" pitchFamily="34" charset="0"/>
              <a:buChar char="•"/>
            </a:pPr>
            <a:r>
              <a:rPr lang="en-US" sz="1800">
                <a:solidFill>
                  <a:schemeClr val="tx1"/>
                </a:solidFill>
                <a:latin typeface="Arial" panose="020B0604020202020204" pitchFamily="34" charset="0"/>
                <a:cs typeface="Arial" panose="020B0604020202020204" pitchFamily="34" charset="0"/>
              </a:rPr>
              <a:t>Use this workflow as a template for richer, proprietary enterprise data.</a:t>
            </a:r>
          </a:p>
          <a:p>
            <a:pPr marL="171450" indent="-171450" algn="l">
              <a:lnSpc>
                <a:spcPct val="150000"/>
              </a:lnSpc>
              <a:buFont typeface="Arial" panose="020B0604020202020204" pitchFamily="34" charset="0"/>
              <a:buChar char="•"/>
            </a:pPr>
            <a:endParaRPr lang="en-US" sz="1800">
              <a:solidFill>
                <a:schemeClr val="tx1"/>
              </a:solidFill>
              <a:latin typeface="Arial" panose="020B0604020202020204" pitchFamily="34" charset="0"/>
              <a:cs typeface="Arial" panose="020B0604020202020204" pitchFamily="34" charset="0"/>
            </a:endParaRPr>
          </a:p>
          <a:p>
            <a:pPr marL="171450" indent="-171450" algn="l">
              <a:lnSpc>
                <a:spcPct val="150000"/>
              </a:lnSpc>
              <a:buFont typeface="Arial" panose="020B0604020202020204" pitchFamily="34" charset="0"/>
              <a:buChar char="•"/>
            </a:pPr>
            <a:r>
              <a:rPr lang="en-US" sz="1800">
                <a:solidFill>
                  <a:schemeClr val="tx1"/>
                </a:solidFill>
                <a:latin typeface="Arial" panose="020B0604020202020204" pitchFamily="34" charset="0"/>
                <a:cs typeface="Arial" panose="020B0604020202020204" pitchFamily="34" charset="0"/>
              </a:rPr>
              <a:t>Combine quantitative and qualitative (sentiment) analytics for decisions.</a:t>
            </a:r>
          </a:p>
          <a:p>
            <a:pPr marL="171450" indent="-171450" algn="l">
              <a:lnSpc>
                <a:spcPct val="150000"/>
              </a:lnSpc>
              <a:buFont typeface="Arial" panose="020B0604020202020204" pitchFamily="34" charset="0"/>
              <a:buChar char="•"/>
            </a:pPr>
            <a:endParaRPr lang="en-US" sz="1800">
              <a:solidFill>
                <a:schemeClr val="tx1"/>
              </a:solidFill>
              <a:latin typeface="Arial" panose="020B0604020202020204" pitchFamily="34" charset="0"/>
              <a:cs typeface="Arial" panose="020B0604020202020204" pitchFamily="34" charset="0"/>
            </a:endParaRPr>
          </a:p>
          <a:p>
            <a:pPr marL="171450" indent="-171450" algn="l">
              <a:lnSpc>
                <a:spcPct val="150000"/>
              </a:lnSpc>
              <a:buFont typeface="Arial" panose="020B0604020202020204" pitchFamily="34" charset="0"/>
              <a:buChar char="•"/>
            </a:pPr>
            <a:r>
              <a:rPr lang="en-US" sz="1800">
                <a:solidFill>
                  <a:schemeClr val="tx1"/>
                </a:solidFill>
                <a:latin typeface="Arial" panose="020B0604020202020204" pitchFamily="34" charset="0"/>
                <a:cs typeface="Arial" panose="020B0604020202020204" pitchFamily="34" charset="0"/>
              </a:rPr>
              <a:t>Collect more granular, longitudinal data for deeper insights.</a:t>
            </a:r>
          </a:p>
          <a:p>
            <a:pPr marL="171450" indent="-171450" algn="l">
              <a:lnSpc>
                <a:spcPct val="150000"/>
              </a:lnSpc>
              <a:buFont typeface="Arial" panose="020B0604020202020204" pitchFamily="34" charset="0"/>
              <a:buChar char="•"/>
            </a:pPr>
            <a:endParaRPr lang="en-US" sz="1800">
              <a:solidFill>
                <a:schemeClr val="tx1"/>
              </a:solidFill>
              <a:latin typeface="Arial" panose="020B0604020202020204" pitchFamily="34" charset="0"/>
              <a:cs typeface="Arial" panose="020B0604020202020204" pitchFamily="34" charset="0"/>
            </a:endParaRPr>
          </a:p>
          <a:p>
            <a:pPr marL="171450" indent="-171450" algn="l">
              <a:lnSpc>
                <a:spcPct val="150000"/>
              </a:lnSpc>
              <a:buFont typeface="Arial" panose="020B0604020202020204" pitchFamily="34" charset="0"/>
              <a:buChar char="•"/>
            </a:pPr>
            <a:r>
              <a:rPr lang="en-US" sz="1800">
                <a:solidFill>
                  <a:schemeClr val="tx1"/>
                </a:solidFill>
                <a:latin typeface="Arial" panose="020B0604020202020204" pitchFamily="34" charset="0"/>
                <a:cs typeface="Arial" panose="020B0604020202020204" pitchFamily="34" charset="0"/>
              </a:rPr>
              <a:t>Continue investing in workforce training and upskilling as GenAI adoption expands.</a:t>
            </a:r>
          </a:p>
          <a:p>
            <a:pPr marL="285750" indent="-285750" algn="l">
              <a:lnSpc>
                <a:spcPct val="150000"/>
              </a:lnSpc>
              <a:buFont typeface="Arial" panose="020B0604020202020204" pitchFamily="34" charset="0"/>
              <a:buChar char="•"/>
            </a:pPr>
            <a:endParaRPr lang="en-ZA" sz="400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39384277"/>
      </p:ext>
    </p:extLst>
  </p:cSld>
  <p:clrMapOvr>
    <a:masterClrMapping/>
  </p:clrMapOvr>
  <mc:AlternateContent xmlns:mc="http://schemas.openxmlformats.org/markup-compatibility/2006" xmlns:p14="http://schemas.microsoft.com/office/powerpoint/2010/main">
    <mc:Choice Requires="p14">
      <p:transition spd="slow" p14:dur="2000" advTm="30484"/>
    </mc:Choice>
    <mc:Fallback xmlns="">
      <p:transition spd="slow" advTm="30484"/>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72D90D-4E78-E780-267F-E57690BF6E2D}"/>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F44C3A58-55C0-115E-9765-43C2689591A8}"/>
              </a:ext>
            </a:extLst>
          </p:cNvPr>
          <p:cNvSpPr/>
          <p:nvPr/>
        </p:nvSpPr>
        <p:spPr>
          <a:xfrm>
            <a:off x="2672081" y="-1"/>
            <a:ext cx="9519919" cy="6858001"/>
          </a:xfrm>
          <a:prstGeom prst="rect">
            <a:avLst/>
          </a:prstGeom>
          <a:solidFill>
            <a:srgbClr val="16161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4">
            <a:extLst>
              <a:ext uri="{FF2B5EF4-FFF2-40B4-BE49-F238E27FC236}">
                <a16:creationId xmlns:a16="http://schemas.microsoft.com/office/drawing/2014/main" id="{90152291-6605-D8F1-EF94-AB066C19CF8D}"/>
              </a:ext>
            </a:extLst>
          </p:cNvPr>
          <p:cNvSpPr txBox="1">
            <a:spLocks/>
          </p:cNvSpPr>
          <p:nvPr/>
        </p:nvSpPr>
        <p:spPr>
          <a:xfrm>
            <a:off x="2796031" y="1649421"/>
            <a:ext cx="5868997" cy="466344"/>
          </a:xfrm>
          <a:prstGeom prst="rect">
            <a:avLst/>
          </a:prstGeom>
          <a:ln>
            <a:no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cap="all" spc="400">
                <a:ln w="19050">
                  <a:solidFill>
                    <a:schemeClr val="accent6"/>
                  </a:solidFill>
                </a:ln>
                <a:solidFill>
                  <a:srgbClr val="51ECF4"/>
                </a:solidFill>
                <a:ea typeface="+mn-ea"/>
                <a:cs typeface="+mn-cs"/>
              </a:rPr>
              <a:t>ETHICAL ASSESSMENT</a:t>
            </a:r>
            <a:endParaRPr lang="en-US" dirty="0">
              <a:solidFill>
                <a:srgbClr val="51ECF4"/>
              </a:solidFill>
            </a:endParaRPr>
          </a:p>
        </p:txBody>
      </p:sp>
      <p:pic>
        <p:nvPicPr>
          <p:cNvPr id="3" name="Picture Placeholder 64" descr="Robotic hand and human hand almost touching with their pointer fingers">
            <a:extLst>
              <a:ext uri="{FF2B5EF4-FFF2-40B4-BE49-F238E27FC236}">
                <a16:creationId xmlns:a16="http://schemas.microsoft.com/office/drawing/2014/main" id="{FD7114EC-6065-5E11-5871-BBFC3F92B307}"/>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5400000" flipH="1">
            <a:off x="-2092961" y="2092960"/>
            <a:ext cx="6858002" cy="2672081"/>
          </a:xfrm>
          <a:prstGeom prst="rect">
            <a:avLst/>
          </a:prstGeom>
        </p:spPr>
      </p:pic>
      <p:sp>
        <p:nvSpPr>
          <p:cNvPr id="5" name="Text Placeholder 62">
            <a:extLst>
              <a:ext uri="{FF2B5EF4-FFF2-40B4-BE49-F238E27FC236}">
                <a16:creationId xmlns:a16="http://schemas.microsoft.com/office/drawing/2014/main" id="{ACA71536-4ADA-03E5-A256-280111F2A38A}"/>
              </a:ext>
            </a:extLst>
          </p:cNvPr>
          <p:cNvSpPr txBox="1">
            <a:spLocks/>
          </p:cNvSpPr>
          <p:nvPr/>
        </p:nvSpPr>
        <p:spPr>
          <a:xfrm>
            <a:off x="2796030" y="2407891"/>
            <a:ext cx="7857455" cy="28006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1800">
                <a:solidFill>
                  <a:schemeClr val="bg1"/>
                </a:solidFill>
                <a:latin typeface="Arial" panose="020B0604020202020204" pitchFamily="34" charset="0"/>
                <a:cs typeface="Arial" panose="020B0604020202020204" pitchFamily="34" charset="0"/>
              </a:rPr>
              <a:t>All data analyzed is anonymized and aggregated for privacy.</a:t>
            </a:r>
          </a:p>
          <a:p>
            <a:pPr>
              <a:lnSpc>
                <a:spcPct val="150000"/>
              </a:lnSpc>
            </a:pPr>
            <a:r>
              <a:rPr lang="en-US" sz="1800">
                <a:solidFill>
                  <a:schemeClr val="bg1"/>
                </a:solidFill>
                <a:latin typeface="Arial" panose="020B0604020202020204" pitchFamily="34" charset="0"/>
                <a:cs typeface="Arial" panose="020B0604020202020204" pitchFamily="34" charset="0"/>
              </a:rPr>
              <a:t>Findings are presented transparently with clear limitations.</a:t>
            </a:r>
          </a:p>
          <a:p>
            <a:pPr>
              <a:lnSpc>
                <a:spcPct val="150000"/>
              </a:lnSpc>
            </a:pPr>
            <a:r>
              <a:rPr lang="en-US" sz="1800">
                <a:solidFill>
                  <a:schemeClr val="bg1"/>
                </a:solidFill>
                <a:latin typeface="Arial" panose="020B0604020202020204" pitchFamily="34" charset="0"/>
                <a:cs typeface="Arial" panose="020B0604020202020204" pitchFamily="34" charset="0"/>
              </a:rPr>
              <a:t>Models are intended for scenario analysis, not exclusionary decisions.</a:t>
            </a:r>
          </a:p>
          <a:p>
            <a:pPr>
              <a:lnSpc>
                <a:spcPct val="150000"/>
              </a:lnSpc>
            </a:pPr>
            <a:r>
              <a:rPr lang="en-US" sz="1800">
                <a:solidFill>
                  <a:schemeClr val="bg1"/>
                </a:solidFill>
                <a:latin typeface="Arial" panose="020B0604020202020204" pitchFamily="34" charset="0"/>
                <a:cs typeface="Arial" panose="020B0604020202020204" pitchFamily="34" charset="0"/>
              </a:rPr>
              <a:t>Aligns with major AI ethics guidelines (EU, IBM, etc.).</a:t>
            </a:r>
          </a:p>
        </p:txBody>
      </p:sp>
    </p:spTree>
    <p:extLst>
      <p:ext uri="{BB962C8B-B14F-4D97-AF65-F5344CB8AC3E}">
        <p14:creationId xmlns:p14="http://schemas.microsoft.com/office/powerpoint/2010/main" val="424684632"/>
      </p:ext>
    </p:extLst>
  </p:cSld>
  <p:clrMapOvr>
    <a:masterClrMapping/>
  </p:clrMapOvr>
  <mc:AlternateContent xmlns:mc="http://schemas.openxmlformats.org/markup-compatibility/2006" xmlns:p14="http://schemas.microsoft.com/office/powerpoint/2010/main">
    <mc:Choice Requires="p14">
      <p:transition spd="slow" p14:dur="2000" advTm="29079"/>
    </mc:Choice>
    <mc:Fallback xmlns="">
      <p:transition spd="slow" advTm="29079"/>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7D4B4-0220-F71B-3FD4-0FA29EB31972}"/>
            </a:ext>
          </a:extLst>
        </p:cNvPr>
        <p:cNvGrpSpPr/>
        <p:nvPr/>
      </p:nvGrpSpPr>
      <p:grpSpPr>
        <a:xfrm>
          <a:off x="0" y="0"/>
          <a:ext cx="0" cy="0"/>
          <a:chOff x="0" y="0"/>
          <a:chExt cx="0" cy="0"/>
        </a:xfrm>
      </p:grpSpPr>
      <p:pic>
        <p:nvPicPr>
          <p:cNvPr id="6" name="Picture Placeholder 32" descr="close up of mathematical graphs">
            <a:extLst>
              <a:ext uri="{FF2B5EF4-FFF2-40B4-BE49-F238E27FC236}">
                <a16:creationId xmlns:a16="http://schemas.microsoft.com/office/drawing/2014/main" id="{2B3CDD70-4A39-07DF-3601-858737046860}"/>
              </a:ext>
            </a:extLst>
          </p:cNvPr>
          <p:cNvPicPr>
            <a:picLocks noChangeAspect="1"/>
          </p:cNvPicPr>
          <p:nvPr/>
        </p:nvPicPr>
        <p:blipFill rotWithShape="1">
          <a:blip r:embed="rId3" cstate="email">
            <a:alphaModFix/>
            <a:extLst>
              <a:ext uri="{28A0092B-C50C-407E-A947-70E740481C1C}">
                <a14:useLocalDpi xmlns:a14="http://schemas.microsoft.com/office/drawing/2010/main"/>
              </a:ext>
            </a:extLst>
          </a:blip>
          <a:srcRect l="121" r="121"/>
          <a:stretch/>
        </p:blipFill>
        <p:spPr>
          <a:xfrm>
            <a:off x="0" y="0"/>
            <a:ext cx="12188825" cy="6858000"/>
          </a:xfrm>
          <a:prstGeom prst="rect">
            <a:avLst/>
          </a:prstGeom>
        </p:spPr>
      </p:pic>
      <p:sp>
        <p:nvSpPr>
          <p:cNvPr id="4" name="Title 1">
            <a:extLst>
              <a:ext uri="{FF2B5EF4-FFF2-40B4-BE49-F238E27FC236}">
                <a16:creationId xmlns:a16="http://schemas.microsoft.com/office/drawing/2014/main" id="{4A62FC6F-268C-0009-1478-C6AA85D06A7E}"/>
              </a:ext>
            </a:extLst>
          </p:cNvPr>
          <p:cNvSpPr>
            <a:spLocks noGrp="1"/>
          </p:cNvSpPr>
          <p:nvPr>
            <p:ph type="ctrTitle"/>
          </p:nvPr>
        </p:nvSpPr>
        <p:spPr>
          <a:xfrm>
            <a:off x="413576" y="795933"/>
            <a:ext cx="11361672" cy="532808"/>
          </a:xfrm>
        </p:spPr>
        <p:txBody>
          <a:bodyPr>
            <a:normAutofit/>
          </a:bodyPr>
          <a:lstStyle/>
          <a:p>
            <a:pPr algn="l"/>
            <a:r>
              <a:rPr lang="en-ZA" sz="3200" b="1">
                <a:solidFill>
                  <a:schemeClr val="bg1"/>
                </a:solidFill>
                <a:latin typeface="Century Gothic" panose="020B0502020202020204" pitchFamily="34" charset="0"/>
              </a:rPr>
              <a:t>Q&amp;A</a:t>
            </a:r>
            <a:endParaRPr lang="en-US" sz="3200" b="1" dirty="0">
              <a:solidFill>
                <a:schemeClr val="bg1"/>
              </a:solidFill>
              <a:latin typeface="Century Gothic" panose="020B0502020202020204" pitchFamily="34" charset="0"/>
            </a:endParaRPr>
          </a:p>
        </p:txBody>
      </p:sp>
      <p:pic>
        <p:nvPicPr>
          <p:cNvPr id="2" name="Picture 1">
            <a:extLst>
              <a:ext uri="{FF2B5EF4-FFF2-40B4-BE49-F238E27FC236}">
                <a16:creationId xmlns:a16="http://schemas.microsoft.com/office/drawing/2014/main" id="{82900F12-BA68-1C46-4B4D-366DBC9F38B3}"/>
              </a:ext>
            </a:extLst>
          </p:cNvPr>
          <p:cNvPicPr>
            <a:picLocks noChangeAspect="1"/>
          </p:cNvPicPr>
          <p:nvPr/>
        </p:nvPicPr>
        <p:blipFill>
          <a:blip r:embed="rId4"/>
          <a:stretch>
            <a:fillRect/>
          </a:stretch>
        </p:blipFill>
        <p:spPr>
          <a:xfrm>
            <a:off x="4673600" y="0"/>
            <a:ext cx="7518400" cy="6858000"/>
          </a:xfrm>
          <a:prstGeom prst="rect">
            <a:avLst/>
          </a:prstGeom>
        </p:spPr>
      </p:pic>
      <p:sp>
        <p:nvSpPr>
          <p:cNvPr id="10" name="TextBox 9">
            <a:extLst>
              <a:ext uri="{FF2B5EF4-FFF2-40B4-BE49-F238E27FC236}">
                <a16:creationId xmlns:a16="http://schemas.microsoft.com/office/drawing/2014/main" id="{AE3ECD08-B178-6AA0-2F56-C27200D94BD6}"/>
              </a:ext>
            </a:extLst>
          </p:cNvPr>
          <p:cNvSpPr txBox="1"/>
          <p:nvPr/>
        </p:nvSpPr>
        <p:spPr>
          <a:xfrm>
            <a:off x="5065486" y="795933"/>
            <a:ext cx="6939981" cy="5459636"/>
          </a:xfrm>
          <a:prstGeom prst="rect">
            <a:avLst/>
          </a:prstGeom>
          <a:noFill/>
        </p:spPr>
        <p:txBody>
          <a:bodyPr wrap="square">
            <a:spAutoFit/>
          </a:bodyPr>
          <a:lstStyle/>
          <a:p>
            <a:pPr>
              <a:lnSpc>
                <a:spcPct val="150000"/>
              </a:lnSpc>
              <a:buNone/>
            </a:pPr>
            <a:r>
              <a:rPr lang="en-ZA" sz="1800" b="1" u="sng" dirty="0">
                <a:solidFill>
                  <a:schemeClr val="bg1"/>
                </a:solidFill>
                <a:effectLst/>
                <a:latin typeface="Arial" panose="020B0604020202020204" pitchFamily="34" charset="0"/>
                <a:ea typeface="Aptos" panose="020B0004020202020204" pitchFamily="34" charset="0"/>
                <a:cs typeface="Arial" panose="020B0604020202020204" pitchFamily="34" charset="0"/>
              </a:rPr>
              <a:t>Audience Questions</a:t>
            </a:r>
          </a:p>
          <a:p>
            <a:pPr>
              <a:lnSpc>
                <a:spcPct val="150000"/>
              </a:lnSpc>
              <a:buNone/>
            </a:pPr>
            <a:endParaRPr lang="en-ZA" sz="1200" dirty="0">
              <a:solidFill>
                <a:schemeClr val="bg1"/>
              </a:solidFill>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lang="en-ZA" dirty="0">
                <a:solidFill>
                  <a:schemeClr val="bg1"/>
                </a:solidFill>
                <a:latin typeface="Arial" panose="020B0604020202020204" pitchFamily="34" charset="0"/>
                <a:ea typeface="Aptos" panose="020B0004020202020204" pitchFamily="34" charset="0"/>
                <a:cs typeface="Arial" panose="020B0604020202020204" pitchFamily="34" charset="0"/>
              </a:rPr>
              <a:t> </a:t>
            </a:r>
            <a:r>
              <a:rPr kumimoji="0" lang="en-US" altLang="en-US" b="0" i="0" u="none" strike="noStrike" cap="none" normalizeH="0" baseline="0" dirty="0">
                <a:ln>
                  <a:noFill/>
                </a:ln>
                <a:solidFill>
                  <a:schemeClr val="bg1"/>
                </a:solidFill>
                <a:effectLst/>
                <a:latin typeface="Arial" panose="020B0604020202020204" pitchFamily="34" charset="0"/>
              </a:rPr>
              <a:t>What did you find about the relationship between </a:t>
            </a:r>
            <a:r>
              <a:rPr kumimoji="0" lang="en-US" altLang="en-US" b="0" i="0" u="none" strike="noStrike" cap="none" normalizeH="0" baseline="0" dirty="0" err="1">
                <a:ln>
                  <a:noFill/>
                </a:ln>
                <a:solidFill>
                  <a:schemeClr val="bg1"/>
                </a:solidFill>
                <a:effectLst/>
                <a:latin typeface="Arial" panose="020B0604020202020204" pitchFamily="34" charset="0"/>
              </a:rPr>
              <a:t>GenAI</a:t>
            </a:r>
            <a:r>
              <a:rPr kumimoji="0" lang="en-US" altLang="en-US" b="0" i="0" u="none" strike="noStrike" cap="none" normalizeH="0" baseline="0" dirty="0">
                <a:ln>
                  <a:noFill/>
                </a:ln>
                <a:solidFill>
                  <a:schemeClr val="bg1"/>
                </a:solidFill>
                <a:effectLst/>
                <a:latin typeface="Arial" panose="020B0604020202020204" pitchFamily="34" charset="0"/>
              </a:rPr>
              <a:t> adoption and productivity gains?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0" i="0" u="none" strike="noStrike" cap="none" normalizeH="0" baseline="0" dirty="0">
                <a:ln>
                  <a:noFill/>
                </a:ln>
                <a:solidFill>
                  <a:schemeClr val="bg1"/>
                </a:solidFill>
                <a:effectLst/>
                <a:latin typeface="Arial" panose="020B0604020202020204" pitchFamily="34" charset="0"/>
              </a:rPr>
              <a:t>How effective were the machine learning models at predicting productivity or high impact outcomes?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0" i="0" u="none" strike="noStrike" cap="none" normalizeH="0" baseline="0" dirty="0">
                <a:ln>
                  <a:noFill/>
                </a:ln>
                <a:solidFill>
                  <a:schemeClr val="bg1"/>
                </a:solidFill>
                <a:effectLst/>
                <a:latin typeface="Arial" panose="020B0604020202020204" pitchFamily="34" charset="0"/>
              </a:rPr>
              <a:t>Were any features notably more important for the models’ predictions?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0" i="0" u="none" strike="noStrike" cap="none" normalizeH="0" baseline="0" dirty="0">
                <a:ln>
                  <a:noFill/>
                </a:ln>
                <a:solidFill>
                  <a:schemeClr val="bg1"/>
                </a:solidFill>
                <a:effectLst/>
                <a:latin typeface="Arial" panose="020B0604020202020204" pitchFamily="34" charset="0"/>
              </a:rPr>
              <a:t>How reliable is the sentiment analysis of employee comments?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0" i="0" u="none" strike="noStrike" cap="none" normalizeH="0" baseline="0" dirty="0">
                <a:ln>
                  <a:noFill/>
                </a:ln>
                <a:solidFill>
                  <a:schemeClr val="bg1"/>
                </a:solidFill>
                <a:effectLst/>
                <a:latin typeface="Arial" panose="020B0604020202020204" pitchFamily="34" charset="0"/>
              </a:rPr>
              <a:t>Did you observe meaningful differences in </a:t>
            </a:r>
            <a:r>
              <a:rPr kumimoji="0" lang="en-US" altLang="en-US" b="0" i="0" u="none" strike="noStrike" cap="none" normalizeH="0" baseline="0" dirty="0" err="1">
                <a:ln>
                  <a:noFill/>
                </a:ln>
                <a:solidFill>
                  <a:schemeClr val="bg1"/>
                </a:solidFill>
                <a:effectLst/>
                <a:latin typeface="Arial" panose="020B0604020202020204" pitchFamily="34" charset="0"/>
              </a:rPr>
              <a:t>GenAI</a:t>
            </a:r>
            <a:r>
              <a:rPr kumimoji="0" lang="en-US" altLang="en-US" b="0" i="0" u="none" strike="noStrike" cap="none" normalizeH="0" baseline="0" dirty="0">
                <a:ln>
                  <a:noFill/>
                </a:ln>
                <a:solidFill>
                  <a:schemeClr val="bg1"/>
                </a:solidFill>
                <a:effectLst/>
                <a:latin typeface="Arial" panose="020B0604020202020204" pitchFamily="34" charset="0"/>
              </a:rPr>
              <a:t> impact across industries or countries?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0" i="0" u="none" strike="noStrike" cap="none" normalizeH="0" baseline="0" dirty="0">
                <a:ln>
                  <a:noFill/>
                </a:ln>
                <a:solidFill>
                  <a:schemeClr val="bg1"/>
                </a:solidFill>
                <a:effectLst/>
                <a:latin typeface="Arial" panose="020B0604020202020204" pitchFamily="34" charset="0"/>
              </a:rPr>
              <a:t>What are the main limitations of your analysis?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0" i="0" u="none" strike="noStrike" cap="none" normalizeH="0" baseline="0" dirty="0">
                <a:ln>
                  <a:noFill/>
                </a:ln>
                <a:solidFill>
                  <a:schemeClr val="bg1"/>
                </a:solidFill>
                <a:effectLst/>
                <a:latin typeface="Arial" panose="020B0604020202020204" pitchFamily="34" charset="0"/>
              </a:rPr>
              <a:t>How does this analysis add value if the data is so normalized?</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0" i="0" u="none" strike="noStrike" cap="none" normalizeH="0" baseline="0" dirty="0">
                <a:ln>
                  <a:noFill/>
                </a:ln>
                <a:solidFill>
                  <a:schemeClr val="bg1"/>
                </a:solidFill>
                <a:effectLst/>
                <a:latin typeface="Arial" panose="020B0604020202020204" pitchFamily="34" charset="0"/>
              </a:rPr>
              <a:t>What ethical measures were taken during your project?</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0" i="0" u="none" strike="noStrike" cap="none" normalizeH="0" baseline="0" dirty="0">
                <a:ln>
                  <a:noFill/>
                </a:ln>
                <a:solidFill>
                  <a:schemeClr val="bg1"/>
                </a:solidFill>
                <a:effectLst/>
                <a:latin typeface="Arial" panose="020B0604020202020204" pitchFamily="34" charset="0"/>
              </a:rPr>
              <a:t>What would you recommend to organizations based on these findings?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b="0" i="0" u="none" strike="noStrike" cap="none" normalizeH="0" baseline="0" dirty="0">
                <a:ln>
                  <a:noFill/>
                </a:ln>
                <a:solidFill>
                  <a:schemeClr val="bg1"/>
                </a:solidFill>
                <a:effectLst/>
                <a:latin typeface="Arial" panose="020B0604020202020204" pitchFamily="34" charset="0"/>
              </a:rPr>
              <a:t>How could this analysis be improved or extended in future work?</a:t>
            </a:r>
          </a:p>
          <a:p>
            <a:pPr>
              <a:lnSpc>
                <a:spcPct val="150000"/>
              </a:lnSpc>
              <a:buNone/>
            </a:pPr>
            <a:endParaRPr lang="en-ZA" sz="1200" dirty="0">
              <a:solidFill>
                <a:schemeClr val="bg1"/>
              </a:solidFill>
              <a:effectLst/>
              <a:latin typeface="Arial" panose="020B06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4097742564"/>
      </p:ext>
    </p:extLst>
  </p:cSld>
  <p:clrMapOvr>
    <a:masterClrMapping/>
  </p:clrMapOvr>
  <mc:AlternateContent xmlns:mc="http://schemas.openxmlformats.org/markup-compatibility/2006" xmlns:p14="http://schemas.microsoft.com/office/powerpoint/2010/main">
    <mc:Choice Requires="p14">
      <p:transition spd="slow" p14:dur="2000" advTm="232386"/>
    </mc:Choice>
    <mc:Fallback xmlns="">
      <p:transition spd="slow" advTm="232386"/>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AECE59-5E42-FF9B-68CA-0360185A5247}"/>
            </a:ext>
          </a:extLst>
        </p:cNvPr>
        <p:cNvGrpSpPr/>
        <p:nvPr/>
      </p:nvGrpSpPr>
      <p:grpSpPr>
        <a:xfrm>
          <a:off x="0" y="0"/>
          <a:ext cx="0" cy="0"/>
          <a:chOff x="0" y="0"/>
          <a:chExt cx="0" cy="0"/>
        </a:xfrm>
      </p:grpSpPr>
      <p:pic>
        <p:nvPicPr>
          <p:cNvPr id="7" name="Picture 6" descr="Mobile device with apps">
            <a:extLst>
              <a:ext uri="{FF2B5EF4-FFF2-40B4-BE49-F238E27FC236}">
                <a16:creationId xmlns:a16="http://schemas.microsoft.com/office/drawing/2014/main" id="{8CA981DB-30A6-FECA-333D-AC2134D6D161}"/>
              </a:ext>
            </a:extLst>
          </p:cNvPr>
          <p:cNvPicPr>
            <a:picLocks noChangeAspect="1"/>
          </p:cNvPicPr>
          <p:nvPr/>
        </p:nvPicPr>
        <p:blipFill>
          <a:blip r:embed="rId2">
            <a:extLst>
              <a:ext uri="{28A0092B-C50C-407E-A947-70E740481C1C}">
                <a14:useLocalDpi xmlns:a14="http://schemas.microsoft.com/office/drawing/2010/main" val="0"/>
              </a:ext>
            </a:extLst>
          </a:blip>
          <a:srcRect r="14928"/>
          <a:stretch>
            <a:fillRect/>
          </a:stretch>
        </p:blipFill>
        <p:spPr>
          <a:xfrm>
            <a:off x="1820070" y="-2"/>
            <a:ext cx="10371930" cy="6858002"/>
          </a:xfrm>
          <a:prstGeom prst="rect">
            <a:avLst/>
          </a:prstGeom>
        </p:spPr>
      </p:pic>
      <p:sp>
        <p:nvSpPr>
          <p:cNvPr id="5" name="Rectangle 4">
            <a:extLst>
              <a:ext uri="{FF2B5EF4-FFF2-40B4-BE49-F238E27FC236}">
                <a16:creationId xmlns:a16="http://schemas.microsoft.com/office/drawing/2014/main" id="{A0B54C45-8AED-4D7D-832E-9DD4FCC75473}"/>
              </a:ext>
            </a:extLst>
          </p:cNvPr>
          <p:cNvSpPr/>
          <p:nvPr/>
        </p:nvSpPr>
        <p:spPr>
          <a:xfrm>
            <a:off x="0" y="-1"/>
            <a:ext cx="12192000" cy="6858001"/>
          </a:xfrm>
          <a:prstGeom prst="rect">
            <a:avLst/>
          </a:prstGeom>
          <a:gradFill flip="none" rotWithShape="1">
            <a:gsLst>
              <a:gs pos="35000">
                <a:srgbClr val="17406D"/>
              </a:gs>
              <a:gs pos="95000">
                <a:schemeClr val="bg1">
                  <a:alpha val="0"/>
                </a:schemeClr>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ext Placeholder 17">
            <a:extLst>
              <a:ext uri="{FF2B5EF4-FFF2-40B4-BE49-F238E27FC236}">
                <a16:creationId xmlns:a16="http://schemas.microsoft.com/office/drawing/2014/main" id="{11789B53-7C25-24C5-C145-1589AC8B50F8}"/>
              </a:ext>
            </a:extLst>
          </p:cNvPr>
          <p:cNvSpPr txBox="1">
            <a:spLocks/>
          </p:cNvSpPr>
          <p:nvPr/>
        </p:nvSpPr>
        <p:spPr>
          <a:xfrm>
            <a:off x="277020" y="741768"/>
            <a:ext cx="3506982" cy="14639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ZA">
                <a:solidFill>
                  <a:schemeClr val="bg1"/>
                </a:solidFill>
                <a:latin typeface="Century Gothic" panose="020B0502020202020204" pitchFamily="34" charset="0"/>
              </a:rPr>
              <a:t>THANK YOU</a:t>
            </a:r>
          </a:p>
        </p:txBody>
      </p:sp>
      <p:sp>
        <p:nvSpPr>
          <p:cNvPr id="4" name="Text Placeholder 5">
            <a:extLst>
              <a:ext uri="{FF2B5EF4-FFF2-40B4-BE49-F238E27FC236}">
                <a16:creationId xmlns:a16="http://schemas.microsoft.com/office/drawing/2014/main" id="{01A29363-51A9-20E3-ECEB-1B69531901EF}"/>
              </a:ext>
            </a:extLst>
          </p:cNvPr>
          <p:cNvSpPr txBox="1">
            <a:spLocks/>
          </p:cNvSpPr>
          <p:nvPr/>
        </p:nvSpPr>
        <p:spPr>
          <a:xfrm>
            <a:off x="277020" y="4148480"/>
            <a:ext cx="9114629" cy="1532840"/>
          </a:xfrm>
          <a:prstGeom prst="rect">
            <a:avLst/>
          </a:prstGeom>
        </p:spPr>
        <p:txBody>
          <a:bodyPr vert="horz" lIns="91440" tIns="45720" rIns="91440" bIns="45720" rtlCol="0" anchor="ctr">
            <a:noAutofit/>
          </a:bodyP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lnSpc>
                <a:spcPct val="200000"/>
              </a:lnSpc>
            </a:pPr>
            <a:r>
              <a:rPr lang="en-ZA" sz="2000">
                <a:solidFill>
                  <a:schemeClr val="bg1"/>
                </a:solidFill>
                <a:latin typeface="Arial" panose="020B0604020202020204" pitchFamily="34" charset="0"/>
                <a:cs typeface="Arial" panose="020B0604020202020204" pitchFamily="34" charset="0"/>
              </a:rPr>
              <a:t>TO CONTACT:</a:t>
            </a:r>
          </a:p>
          <a:p>
            <a:pPr lvl="0" algn="l">
              <a:lnSpc>
                <a:spcPct val="200000"/>
              </a:lnSpc>
            </a:pPr>
            <a:r>
              <a:rPr lang="en-ZA" sz="2000">
                <a:solidFill>
                  <a:schemeClr val="bg1"/>
                </a:solidFill>
                <a:latin typeface="Arial" panose="020B0604020202020204" pitchFamily="34" charset="0"/>
                <a:cs typeface="Arial" panose="020B0604020202020204" pitchFamily="34" charset="0"/>
              </a:rPr>
              <a:t>Aharon Rabson</a:t>
            </a:r>
          </a:p>
          <a:p>
            <a:pPr lvl="0" algn="l">
              <a:lnSpc>
                <a:spcPct val="200000"/>
              </a:lnSpc>
            </a:pPr>
            <a:r>
              <a:rPr lang="en-ZA" sz="2000">
                <a:solidFill>
                  <a:schemeClr val="bg1"/>
                </a:solidFill>
                <a:latin typeface="Arial" panose="020B0604020202020204" pitchFamily="34" charset="0"/>
                <a:cs typeface="Arial" panose="020B0604020202020204" pitchFamily="34" charset="0"/>
              </a:rPr>
              <a:t>Email: </a:t>
            </a:r>
            <a:r>
              <a:rPr lang="en-ZA" sz="2000" u="sng">
                <a:solidFill>
                  <a:schemeClr val="bg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arabson@my365.bellevue.edu</a:t>
            </a:r>
            <a:br>
              <a:rPr lang="en-ZA" sz="2000">
                <a:solidFill>
                  <a:schemeClr val="bg1"/>
                </a:solidFill>
                <a:latin typeface="Arial" panose="020B0604020202020204" pitchFamily="34" charset="0"/>
                <a:cs typeface="Arial" panose="020B0604020202020204" pitchFamily="34" charset="0"/>
              </a:rPr>
            </a:br>
            <a:r>
              <a:rPr lang="en-ZA" sz="2000">
                <a:solidFill>
                  <a:schemeClr val="bg1"/>
                </a:solidFill>
                <a:latin typeface="Arial" panose="020B0604020202020204" pitchFamily="34" charset="0"/>
                <a:cs typeface="Arial" panose="020B0604020202020204" pitchFamily="34" charset="0"/>
              </a:rPr>
              <a:t>GitHub: </a:t>
            </a:r>
            <a:r>
              <a:rPr lang="en-ZA" sz="2000" u="sng">
                <a:solidFill>
                  <a:schemeClr val="bg1"/>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https://github.com/Amrabson</a:t>
            </a:r>
            <a:endParaRPr lang="en-ZA" sz="2000">
              <a:solidFill>
                <a:schemeClr val="bg1"/>
              </a:solidFill>
              <a:latin typeface="Arial" panose="020B0604020202020204" pitchFamily="34" charset="0"/>
              <a:cs typeface="Arial" panose="020B0604020202020204" pitchFamily="34" charset="0"/>
            </a:endParaRPr>
          </a:p>
          <a:p>
            <a:pPr marL="342900" lvl="0" indent="-342900" algn="l">
              <a:lnSpc>
                <a:spcPct val="200000"/>
              </a:lnSpc>
              <a:buFont typeface="Arial" panose="020B0604020202020204" pitchFamily="34" charset="0"/>
              <a:buChar char="•"/>
            </a:pPr>
            <a:endParaRPr lang="en-ZA" sz="2000">
              <a:solidFill>
                <a:schemeClr val="bg1"/>
              </a:solidFill>
              <a:latin typeface="Arial" panose="020B0604020202020204" pitchFamily="34" charset="0"/>
              <a:cs typeface="Arial" panose="020B0604020202020204" pitchFamily="34" charset="0"/>
            </a:endParaRPr>
          </a:p>
          <a:p>
            <a:pPr marL="342900" lvl="0" indent="-342900" algn="l">
              <a:lnSpc>
                <a:spcPct val="200000"/>
              </a:lnSpc>
              <a:buFont typeface="Arial" panose="020B0604020202020204" pitchFamily="34" charset="0"/>
              <a:buChar char="•"/>
            </a:pPr>
            <a:endParaRPr lang="en-ZA" sz="2000">
              <a:solidFill>
                <a:schemeClr val="bg1"/>
              </a:solidFill>
              <a:latin typeface="Arial" panose="020B0604020202020204" pitchFamily="34" charset="0"/>
              <a:cs typeface="Arial" panose="020B0604020202020204" pitchFamily="34" charset="0"/>
            </a:endParaRPr>
          </a:p>
          <a:p>
            <a:pPr marL="342900" indent="-342900" algn="l">
              <a:lnSpc>
                <a:spcPct val="200000"/>
              </a:lnSpc>
              <a:buFont typeface="Arial" panose="020B0604020202020204" pitchFamily="34" charset="0"/>
              <a:buChar char="•"/>
            </a:pPr>
            <a:endParaRPr lang="en-ZA" sz="2000">
              <a:solidFill>
                <a:schemeClr val="bg1"/>
              </a:solidFill>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D767CF08-3B8B-58A7-0F0A-B90E52F8F2E2}"/>
              </a:ext>
            </a:extLst>
          </p:cNvPr>
          <p:cNvCxnSpPr/>
          <p:nvPr/>
        </p:nvCxnSpPr>
        <p:spPr>
          <a:xfrm>
            <a:off x="277020" y="1943100"/>
            <a:ext cx="6238080" cy="0"/>
          </a:xfrm>
          <a:prstGeom prst="line">
            <a:avLst/>
          </a:prstGeom>
          <a:ln>
            <a:solidFill>
              <a:schemeClr val="bg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11677889"/>
      </p:ext>
    </p:extLst>
  </p:cSld>
  <p:clrMapOvr>
    <a:masterClrMapping/>
  </p:clrMapOvr>
  <mc:AlternateContent xmlns:mc="http://schemas.openxmlformats.org/markup-compatibility/2006" xmlns:p14="http://schemas.microsoft.com/office/powerpoint/2010/main">
    <mc:Choice Requires="p14">
      <p:transition spd="slow" p14:dur="2000" advTm="10108"/>
    </mc:Choice>
    <mc:Fallback xmlns="">
      <p:transition spd="slow" advTm="10108"/>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Placeholder 7" descr="A woman looking at a screen with tiny writing and graphs floating">
            <a:extLst>
              <a:ext uri="{FF2B5EF4-FFF2-40B4-BE49-F238E27FC236}">
                <a16:creationId xmlns:a16="http://schemas.microsoft.com/office/drawing/2014/main" id="{2D727C4F-CE8D-799F-118F-A81824D4C751}"/>
              </a:ext>
            </a:extLst>
          </p:cNvPr>
          <p:cNvPicPr>
            <a:picLocks noChangeAspect="1"/>
          </p:cNvPicPr>
          <p:nvPr/>
        </p:nvPicPr>
        <p:blipFill rotWithShape="1">
          <a:blip r:embed="rId3" cstate="email">
            <a:alphaModFix amt="70000"/>
            <a:extLst>
              <a:ext uri="{28A0092B-C50C-407E-A947-70E740481C1C}">
                <a14:useLocalDpi xmlns:a14="http://schemas.microsoft.com/office/drawing/2010/main"/>
              </a:ext>
            </a:extLst>
          </a:blip>
          <a:srcRect l="16656" r="4033"/>
          <a:stretch>
            <a:fillRect/>
          </a:stretch>
        </p:blipFill>
        <p:spPr>
          <a:xfrm>
            <a:off x="1" y="10"/>
            <a:ext cx="9202056"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9">
            <a:extLst>
              <a:ext uri="{FF2B5EF4-FFF2-40B4-BE49-F238E27FC236}">
                <a16:creationId xmlns:a16="http://schemas.microsoft.com/office/drawing/2014/main" id="{5DFBF9E3-334F-716D-DA92-3792DC725E50}"/>
              </a:ext>
            </a:extLst>
          </p:cNvPr>
          <p:cNvSpPr txBox="1">
            <a:spLocks/>
          </p:cNvSpPr>
          <p:nvPr/>
        </p:nvSpPr>
        <p:spPr>
          <a:xfrm>
            <a:off x="7587968" y="713468"/>
            <a:ext cx="4657341" cy="156527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2800" b="1">
                <a:latin typeface="Cascadia Code" panose="020B0609020000020004" pitchFamily="49" charset="0"/>
                <a:ea typeface="Cascadia Code" panose="020B0609020000020004" pitchFamily="49" charset="0"/>
                <a:cs typeface="Cascadia Code" panose="020B0609020000020004" pitchFamily="49" charset="0"/>
              </a:rPr>
              <a:t>BUSINESS PROBLEM</a:t>
            </a:r>
          </a:p>
        </p:txBody>
      </p:sp>
      <p:sp>
        <p:nvSpPr>
          <p:cNvPr id="5" name="Text Placeholder 5">
            <a:extLst>
              <a:ext uri="{FF2B5EF4-FFF2-40B4-BE49-F238E27FC236}">
                <a16:creationId xmlns:a16="http://schemas.microsoft.com/office/drawing/2014/main" id="{12B47B56-497D-3189-62EE-6D1EEDE3386A}"/>
              </a:ext>
            </a:extLst>
          </p:cNvPr>
          <p:cNvSpPr txBox="1">
            <a:spLocks/>
          </p:cNvSpPr>
          <p:nvPr/>
        </p:nvSpPr>
        <p:spPr>
          <a:xfrm>
            <a:off x="7517684" y="2002971"/>
            <a:ext cx="4558550" cy="4020457"/>
          </a:xfrm>
          <a:prstGeom prst="rect">
            <a:avLst/>
          </a:prstGeom>
        </p:spPr>
        <p:txBody>
          <a:bodyPr vert="horz" lIns="91440" tIns="45720" rIns="91440" bIns="45720" rtlCol="0" anchor="ctr">
            <a:noAutofit/>
          </a:bodyP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gn="l">
              <a:buFont typeface="Arial" panose="020B0604020202020204" pitchFamily="34" charset="0"/>
              <a:buChar char="•"/>
            </a:pPr>
            <a:r>
              <a:rPr lang="en-US" sz="1800">
                <a:solidFill>
                  <a:schemeClr val="tx1"/>
                </a:solidFill>
                <a:latin typeface="Arial" panose="020B0604020202020204" pitchFamily="34" charset="0"/>
                <a:cs typeface="Arial" panose="020B0604020202020204" pitchFamily="34" charset="0"/>
              </a:rPr>
              <a:t>GenAI adoption is accelerating, transforming productivity and workforce roles globally.</a:t>
            </a:r>
          </a:p>
          <a:p>
            <a:pPr algn="l"/>
            <a:endParaRPr lang="en-US" sz="1800">
              <a:solidFill>
                <a:schemeClr val="tx1"/>
              </a:solidFill>
              <a:latin typeface="Arial" panose="020B0604020202020204" pitchFamily="34" charset="0"/>
              <a:cs typeface="Arial" panose="020B0604020202020204" pitchFamily="34" charset="0"/>
            </a:endParaRPr>
          </a:p>
          <a:p>
            <a:pPr marL="171450" indent="-171450" algn="l">
              <a:buFont typeface="Arial" panose="020B0604020202020204" pitchFamily="34" charset="0"/>
              <a:buChar char="•"/>
            </a:pPr>
            <a:r>
              <a:rPr lang="en-US" sz="1800">
                <a:solidFill>
                  <a:schemeClr val="tx1"/>
                </a:solidFill>
                <a:latin typeface="Arial" panose="020B0604020202020204" pitchFamily="34" charset="0"/>
                <a:cs typeface="Arial" panose="020B0604020202020204" pitchFamily="34" charset="0"/>
              </a:rPr>
              <a:t>Organizations lack clear, data-driven guidance to forecast GenAI’s impact and value.</a:t>
            </a:r>
          </a:p>
          <a:p>
            <a:pPr algn="l"/>
            <a:endParaRPr lang="en-US" sz="1800">
              <a:solidFill>
                <a:schemeClr val="tx1"/>
              </a:solidFill>
              <a:latin typeface="Arial" panose="020B0604020202020204" pitchFamily="34" charset="0"/>
              <a:cs typeface="Arial" panose="020B0604020202020204" pitchFamily="34" charset="0"/>
            </a:endParaRPr>
          </a:p>
          <a:p>
            <a:pPr marL="171450" indent="-171450" algn="l">
              <a:buFont typeface="Arial" panose="020B0604020202020204" pitchFamily="34" charset="0"/>
              <a:buChar char="•"/>
            </a:pPr>
            <a:r>
              <a:rPr lang="en-US" sz="1800" b="1">
                <a:solidFill>
                  <a:schemeClr val="tx1"/>
                </a:solidFill>
                <a:latin typeface="Arial" panose="020B0604020202020204" pitchFamily="34" charset="0"/>
                <a:cs typeface="Arial" panose="020B0604020202020204" pitchFamily="34" charset="0"/>
              </a:rPr>
              <a:t>Goal: </a:t>
            </a:r>
            <a:r>
              <a:rPr lang="en-US" sz="1800">
                <a:solidFill>
                  <a:schemeClr val="tx1"/>
                </a:solidFill>
                <a:latin typeface="Arial" panose="020B0604020202020204" pitchFamily="34" charset="0"/>
                <a:cs typeface="Arial" panose="020B0604020202020204" pitchFamily="34" charset="0"/>
              </a:rPr>
              <a:t>Build an analytics pipeline to identify and explain key drivers of successful GenAI adoption.</a:t>
            </a:r>
          </a:p>
          <a:p>
            <a:pPr marL="285750" indent="-285750" algn="l">
              <a:lnSpc>
                <a:spcPct val="200000"/>
              </a:lnSpc>
              <a:buFont typeface="Arial" panose="020B0604020202020204" pitchFamily="34" charset="0"/>
              <a:buChar char="•"/>
            </a:pPr>
            <a:endParaRPr lang="en-ZA" sz="180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20985984"/>
      </p:ext>
    </p:extLst>
  </p:cSld>
  <p:clrMapOvr>
    <a:masterClrMapping/>
  </p:clrMapOvr>
  <mc:AlternateContent xmlns:mc="http://schemas.openxmlformats.org/markup-compatibility/2006" xmlns:p14="http://schemas.microsoft.com/office/powerpoint/2010/main">
    <mc:Choice Requires="p14">
      <p:transition spd="slow" p14:dur="2000" advTm="30157"/>
    </mc:Choice>
    <mc:Fallback xmlns="">
      <p:transition spd="slow" advTm="30157"/>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745ED0-3583-18CC-EA5E-4A692AE0E9D0}"/>
              </a:ext>
            </a:extLst>
          </p:cNvPr>
          <p:cNvPicPr>
            <a:picLocks noChangeAspect="1"/>
          </p:cNvPicPr>
          <p:nvPr/>
        </p:nvPicPr>
        <p:blipFill>
          <a:blip r:embed="rId3"/>
          <a:stretch>
            <a:fillRect/>
          </a:stretch>
        </p:blipFill>
        <p:spPr>
          <a:xfrm>
            <a:off x="0" y="8467"/>
            <a:ext cx="12192000" cy="6858000"/>
          </a:xfrm>
          <a:prstGeom prst="rect">
            <a:avLst/>
          </a:prstGeom>
        </p:spPr>
      </p:pic>
      <p:sp>
        <p:nvSpPr>
          <p:cNvPr id="3" name="Title 33">
            <a:extLst>
              <a:ext uri="{FF2B5EF4-FFF2-40B4-BE49-F238E27FC236}">
                <a16:creationId xmlns:a16="http://schemas.microsoft.com/office/drawing/2014/main" id="{147F6F5C-C909-8065-5792-8A3BE1D9AE7F}"/>
              </a:ext>
            </a:extLst>
          </p:cNvPr>
          <p:cNvSpPr txBox="1">
            <a:spLocks/>
          </p:cNvSpPr>
          <p:nvPr/>
        </p:nvSpPr>
        <p:spPr>
          <a:xfrm>
            <a:off x="4903716" y="915621"/>
            <a:ext cx="7288284" cy="469490"/>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cap="all" spc="400">
                <a:ln w="19050">
                  <a:solidFill>
                    <a:schemeClr val="accent5"/>
                  </a:solidFill>
                </a:ln>
                <a:solidFill>
                  <a:schemeClr val="bg1"/>
                </a:solidFill>
                <a:ea typeface="+mn-ea"/>
                <a:cs typeface="+mn-cs"/>
              </a:rPr>
              <a:t>BACKGROUND &amp; MOTIVATION</a:t>
            </a:r>
            <a:endParaRPr lang="en-US" dirty="0">
              <a:solidFill>
                <a:schemeClr val="bg1"/>
              </a:solidFill>
            </a:endParaRPr>
          </a:p>
        </p:txBody>
      </p:sp>
      <p:pic>
        <p:nvPicPr>
          <p:cNvPr id="4" name="Picture Placeholder 51" descr="A close up of a person wearing glasses and the measurements of the eyes">
            <a:extLst>
              <a:ext uri="{FF2B5EF4-FFF2-40B4-BE49-F238E27FC236}">
                <a16:creationId xmlns:a16="http://schemas.microsoft.com/office/drawing/2014/main" id="{1E205CEB-3D69-EB28-3EF8-9F1C7B85AE8B}"/>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flipH="1">
            <a:off x="0" y="1500"/>
            <a:ext cx="4556857" cy="6856499"/>
          </a:xfrm>
          <a:prstGeom prst="rect">
            <a:avLst/>
          </a:prstGeom>
        </p:spPr>
      </p:pic>
      <p:sp>
        <p:nvSpPr>
          <p:cNvPr id="15" name="Text Placeholder 5">
            <a:extLst>
              <a:ext uri="{FF2B5EF4-FFF2-40B4-BE49-F238E27FC236}">
                <a16:creationId xmlns:a16="http://schemas.microsoft.com/office/drawing/2014/main" id="{CD884E0C-85C2-10F9-FCDB-5C3C33961DEF}"/>
              </a:ext>
            </a:extLst>
          </p:cNvPr>
          <p:cNvSpPr txBox="1">
            <a:spLocks/>
          </p:cNvSpPr>
          <p:nvPr/>
        </p:nvSpPr>
        <p:spPr>
          <a:xfrm>
            <a:off x="4903716" y="1921922"/>
            <a:ext cx="6388398" cy="4020457"/>
          </a:xfrm>
          <a:prstGeom prst="rect">
            <a:avLst/>
          </a:prstGeom>
        </p:spPr>
        <p:txBody>
          <a:bodyPr vert="horz" lIns="91440" tIns="45720" rIns="91440" bIns="45720" rtlCol="0" anchor="ctr">
            <a:noAutofit/>
          </a:bodyP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l">
              <a:buFont typeface="Arial" panose="020B0604020202020204" pitchFamily="34" charset="0"/>
              <a:buChar char="•"/>
            </a:pPr>
            <a:r>
              <a:rPr lang="en-ZA" sz="1800" b="1">
                <a:solidFill>
                  <a:schemeClr val="bg1"/>
                </a:solidFill>
                <a:latin typeface="Arial" panose="020B0604020202020204" pitchFamily="34" charset="0"/>
                <a:cs typeface="Arial" panose="020B0604020202020204" pitchFamily="34" charset="0"/>
              </a:rPr>
              <a:t>Major GenAI platforms </a:t>
            </a:r>
            <a:r>
              <a:rPr lang="en-ZA" sz="1800">
                <a:solidFill>
                  <a:schemeClr val="bg1"/>
                </a:solidFill>
                <a:latin typeface="Arial" panose="020B0604020202020204" pitchFamily="34" charset="0"/>
                <a:cs typeface="Arial" panose="020B0604020202020204" pitchFamily="34" charset="0"/>
              </a:rPr>
              <a:t>(ChatGPT, Claude, Gemini, etc.) are reshaping the business landscape.</a:t>
            </a:r>
          </a:p>
          <a:p>
            <a:pPr marL="285750" indent="-285750" algn="l">
              <a:buFont typeface="Arial" panose="020B0604020202020204" pitchFamily="34" charset="0"/>
              <a:buChar char="•"/>
            </a:pPr>
            <a:endParaRPr lang="en-ZA" sz="1800">
              <a:solidFill>
                <a:schemeClr val="bg1"/>
              </a:solidFill>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ZA" sz="1800" b="1">
                <a:solidFill>
                  <a:schemeClr val="bg1"/>
                </a:solidFill>
                <a:latin typeface="Arial" panose="020B0604020202020204" pitchFamily="34" charset="0"/>
                <a:cs typeface="Arial" panose="020B0604020202020204" pitchFamily="34" charset="0"/>
              </a:rPr>
              <a:t>Industry optimism</a:t>
            </a:r>
            <a:r>
              <a:rPr lang="en-ZA" sz="1800">
                <a:solidFill>
                  <a:schemeClr val="bg1"/>
                </a:solidFill>
                <a:latin typeface="Arial" panose="020B0604020202020204" pitchFamily="34" charset="0"/>
                <a:cs typeface="Arial" panose="020B0604020202020204" pitchFamily="34" charset="0"/>
              </a:rPr>
              <a:t>: productivity, innovation, and new job creation (McKinsey, Gartner, WEF).</a:t>
            </a:r>
          </a:p>
          <a:p>
            <a:pPr marL="285750" indent="-285750" algn="l">
              <a:buFont typeface="Arial" panose="020B0604020202020204" pitchFamily="34" charset="0"/>
              <a:buChar char="•"/>
            </a:pPr>
            <a:endParaRPr lang="en-ZA" sz="1800">
              <a:solidFill>
                <a:schemeClr val="bg1"/>
              </a:solidFill>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ZA" sz="1800" b="1">
                <a:solidFill>
                  <a:schemeClr val="bg1"/>
                </a:solidFill>
                <a:latin typeface="Arial" panose="020B0604020202020204" pitchFamily="34" charset="0"/>
                <a:cs typeface="Arial" panose="020B0604020202020204" pitchFamily="34" charset="0"/>
              </a:rPr>
              <a:t>Concerns</a:t>
            </a:r>
            <a:r>
              <a:rPr lang="en-ZA" sz="1800">
                <a:solidFill>
                  <a:schemeClr val="bg1"/>
                </a:solidFill>
                <a:latin typeface="Arial" panose="020B0604020202020204" pitchFamily="34" charset="0"/>
                <a:cs typeface="Arial" panose="020B0604020202020204" pitchFamily="34" charset="0"/>
              </a:rPr>
              <a:t>: job displacement, ROI uncertainty, reskilling needs.</a:t>
            </a:r>
          </a:p>
          <a:p>
            <a:pPr marL="285750" indent="-285750" algn="l">
              <a:buFont typeface="Arial" panose="020B0604020202020204" pitchFamily="34" charset="0"/>
              <a:buChar char="•"/>
            </a:pPr>
            <a:endParaRPr lang="en-ZA" sz="1800">
              <a:solidFill>
                <a:schemeClr val="bg1"/>
              </a:solidFill>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ZA" sz="1800">
                <a:solidFill>
                  <a:schemeClr val="bg1"/>
                </a:solidFill>
                <a:latin typeface="Arial" panose="020B0604020202020204" pitchFamily="34" charset="0"/>
                <a:cs typeface="Arial" panose="020B0604020202020204" pitchFamily="34" charset="0"/>
              </a:rPr>
              <a:t>Rising need for interpretable, actionable GenAI adoption analytics.</a:t>
            </a:r>
          </a:p>
          <a:p>
            <a:pPr marL="285750" indent="-285750" algn="l">
              <a:lnSpc>
                <a:spcPct val="200000"/>
              </a:lnSpc>
              <a:buFont typeface="Arial" panose="020B0604020202020204" pitchFamily="34" charset="0"/>
              <a:buChar char="•"/>
            </a:pPr>
            <a:endParaRPr lang="en-ZA" sz="180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12508894"/>
      </p:ext>
    </p:extLst>
  </p:cSld>
  <p:clrMapOvr>
    <a:masterClrMapping/>
  </p:clrMapOvr>
  <mc:AlternateContent xmlns:mc="http://schemas.openxmlformats.org/markup-compatibility/2006" xmlns:p14="http://schemas.microsoft.com/office/powerpoint/2010/main">
    <mc:Choice Requires="p14">
      <p:transition spd="slow" p14:dur="2000" advTm="35126"/>
    </mc:Choice>
    <mc:Fallback xmlns="">
      <p:transition spd="slow" advTm="35126"/>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70FC1D0-6B39-A2CA-95EF-7BEB8AE0EF86}"/>
              </a:ext>
            </a:extLst>
          </p:cNvPr>
          <p:cNvPicPr>
            <a:picLocks noChangeAspect="1"/>
          </p:cNvPicPr>
          <p:nvPr/>
        </p:nvPicPr>
        <p:blipFill>
          <a:blip r:embed="rId3"/>
          <a:stretch>
            <a:fillRect/>
          </a:stretch>
        </p:blipFill>
        <p:spPr>
          <a:xfrm>
            <a:off x="0" y="1"/>
            <a:ext cx="12192000" cy="6858000"/>
          </a:xfrm>
          <a:prstGeom prst="rect">
            <a:avLst/>
          </a:prstGeom>
          <a:ln>
            <a:noFill/>
          </a:ln>
        </p:spPr>
      </p:pic>
      <p:sp>
        <p:nvSpPr>
          <p:cNvPr id="3" name="Title 42">
            <a:extLst>
              <a:ext uri="{FF2B5EF4-FFF2-40B4-BE49-F238E27FC236}">
                <a16:creationId xmlns:a16="http://schemas.microsoft.com/office/drawing/2014/main" id="{78A80786-8755-2966-52BF-9BEC991FEB92}"/>
              </a:ext>
            </a:extLst>
          </p:cNvPr>
          <p:cNvSpPr txBox="1">
            <a:spLocks/>
          </p:cNvSpPr>
          <p:nvPr/>
        </p:nvSpPr>
        <p:spPr>
          <a:xfrm>
            <a:off x="729016" y="1643321"/>
            <a:ext cx="6996496" cy="4663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cap="all" spc="400">
                <a:ln w="19050">
                  <a:solidFill>
                    <a:schemeClr val="accent5"/>
                  </a:solidFill>
                </a:ln>
                <a:solidFill>
                  <a:schemeClr val="bg1"/>
                </a:solidFill>
                <a:ea typeface="+mn-ea"/>
                <a:cs typeface="+mn-cs"/>
              </a:rPr>
              <a:t>DATA SOURCE &amp; PREPARATION</a:t>
            </a:r>
            <a:endParaRPr lang="en-US" dirty="0">
              <a:solidFill>
                <a:schemeClr val="bg1"/>
              </a:solidFill>
            </a:endParaRPr>
          </a:p>
        </p:txBody>
      </p:sp>
      <p:sp>
        <p:nvSpPr>
          <p:cNvPr id="10" name="Text Placeholder 14">
            <a:extLst>
              <a:ext uri="{FF2B5EF4-FFF2-40B4-BE49-F238E27FC236}">
                <a16:creationId xmlns:a16="http://schemas.microsoft.com/office/drawing/2014/main" id="{FF632D9C-75AA-59D5-8188-42280621E4CD}"/>
              </a:ext>
            </a:extLst>
          </p:cNvPr>
          <p:cNvSpPr txBox="1">
            <a:spLocks/>
          </p:cNvSpPr>
          <p:nvPr/>
        </p:nvSpPr>
        <p:spPr>
          <a:xfrm>
            <a:off x="816075" y="4076963"/>
            <a:ext cx="3035881" cy="1485635"/>
          </a:xfrm>
          <a:prstGeom prst="rect">
            <a:avLst/>
          </a:prstGeom>
        </p:spPr>
        <p:txBody>
          <a:bodyPr anchor="t"/>
          <a:lstStyle>
            <a:lvl1pPr marL="0" indent="0" algn="r" defTabSz="914400" rtl="0" eaLnBrk="1" latinLnBrk="0" hangingPunct="1">
              <a:lnSpc>
                <a:spcPct val="150000"/>
              </a:lnSpc>
              <a:spcBef>
                <a:spcPts val="0"/>
              </a:spcBef>
              <a:buClr>
                <a:schemeClr val="accent6"/>
              </a:buClr>
              <a:buFont typeface="Courier New" panose="02070309020205020404" pitchFamily="49" charset="0"/>
              <a:buNone/>
              <a:defRPr sz="1400" kern="1200" cap="none" spc="1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a:t>100,000+ enterprises across 14 countries (sourced from Kaggle, McKinsey, WEF, HBR, etc.).</a:t>
            </a:r>
          </a:p>
        </p:txBody>
      </p:sp>
      <p:sp>
        <p:nvSpPr>
          <p:cNvPr id="11" name="Text Placeholder 10">
            <a:extLst>
              <a:ext uri="{FF2B5EF4-FFF2-40B4-BE49-F238E27FC236}">
                <a16:creationId xmlns:a16="http://schemas.microsoft.com/office/drawing/2014/main" id="{E811F433-2577-D592-D092-9F415A83F222}"/>
              </a:ext>
            </a:extLst>
          </p:cNvPr>
          <p:cNvSpPr txBox="1">
            <a:spLocks/>
          </p:cNvSpPr>
          <p:nvPr/>
        </p:nvSpPr>
        <p:spPr>
          <a:xfrm>
            <a:off x="1201068" y="2806964"/>
            <a:ext cx="2693128" cy="991689"/>
          </a:xfrm>
          <a:prstGeom prst="rect">
            <a:avLst/>
          </a:prstGeom>
          <a:ln>
            <a:noFill/>
          </a:ln>
        </p:spPr>
        <p:txBody>
          <a:bodyPr anchor="b"/>
          <a:lstStyle>
            <a:lvl1pPr marL="0" indent="0" algn="r" defTabSz="914400" rtl="0" eaLnBrk="1" latinLnBrk="0" hangingPunct="1">
              <a:lnSpc>
                <a:spcPct val="90000"/>
              </a:lnSpc>
              <a:spcBef>
                <a:spcPts val="1000"/>
              </a:spcBef>
              <a:buFont typeface="Arial" panose="020B0604020202020204" pitchFamily="34" charset="0"/>
              <a:buNone/>
              <a:defRPr sz="4000" kern="0" cap="all" spc="400" baseline="0">
                <a:solidFill>
                  <a:schemeClr val="accent5"/>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solidFill>
                  <a:srgbClr val="51ECF4"/>
                </a:solidFill>
              </a:rPr>
              <a:t>DATASET</a:t>
            </a:r>
          </a:p>
        </p:txBody>
      </p:sp>
      <p:sp>
        <p:nvSpPr>
          <p:cNvPr id="12" name="Text Placeholder 14">
            <a:extLst>
              <a:ext uri="{FF2B5EF4-FFF2-40B4-BE49-F238E27FC236}">
                <a16:creationId xmlns:a16="http://schemas.microsoft.com/office/drawing/2014/main" id="{32401FEF-885D-D53B-EF5A-73635871518E}"/>
              </a:ext>
            </a:extLst>
          </p:cNvPr>
          <p:cNvSpPr txBox="1">
            <a:spLocks/>
          </p:cNvSpPr>
          <p:nvPr/>
        </p:nvSpPr>
        <p:spPr>
          <a:xfrm>
            <a:off x="4689632" y="4076963"/>
            <a:ext cx="3035880" cy="1485635"/>
          </a:xfrm>
          <a:prstGeom prst="rect">
            <a:avLst/>
          </a:prstGeom>
        </p:spPr>
        <p:txBody>
          <a:bodyPr anchor="t"/>
          <a:lstStyle>
            <a:lvl1pPr marL="0" indent="0" algn="r" defTabSz="914400" rtl="0" eaLnBrk="1" latinLnBrk="0" hangingPunct="1">
              <a:lnSpc>
                <a:spcPct val="150000"/>
              </a:lnSpc>
              <a:spcBef>
                <a:spcPts val="0"/>
              </a:spcBef>
              <a:buClr>
                <a:schemeClr val="accent6"/>
              </a:buClr>
              <a:buFont typeface="Courier New" panose="02070309020205020404" pitchFamily="49" charset="0"/>
              <a:buNone/>
              <a:defRPr sz="1400" kern="1200" cap="none" spc="1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a:t>Industry, Country, GenAI Tool, Adoption Year, Employees Impacted, New Roles, Training Hours, Productivity Change, Employee Sentiment.</a:t>
            </a:r>
          </a:p>
        </p:txBody>
      </p:sp>
      <p:sp>
        <p:nvSpPr>
          <p:cNvPr id="13" name="Text Placeholder 14">
            <a:extLst>
              <a:ext uri="{FF2B5EF4-FFF2-40B4-BE49-F238E27FC236}">
                <a16:creationId xmlns:a16="http://schemas.microsoft.com/office/drawing/2014/main" id="{DFDFD6FA-BCB4-8D7E-169E-3A82B0025F4D}"/>
              </a:ext>
            </a:extLst>
          </p:cNvPr>
          <p:cNvSpPr txBox="1">
            <a:spLocks/>
          </p:cNvSpPr>
          <p:nvPr/>
        </p:nvSpPr>
        <p:spPr>
          <a:xfrm>
            <a:off x="8432801" y="4076963"/>
            <a:ext cx="3154148" cy="2338349"/>
          </a:xfrm>
          <a:prstGeom prst="rect">
            <a:avLst/>
          </a:prstGeom>
        </p:spPr>
        <p:txBody>
          <a:bodyPr anchor="t"/>
          <a:lstStyle>
            <a:lvl1pPr marL="0" indent="0" algn="r" defTabSz="914400" rtl="0" eaLnBrk="1" latinLnBrk="0" hangingPunct="1">
              <a:lnSpc>
                <a:spcPct val="150000"/>
              </a:lnSpc>
              <a:spcBef>
                <a:spcPts val="0"/>
              </a:spcBef>
              <a:buClr>
                <a:schemeClr val="accent6"/>
              </a:buClr>
              <a:buFont typeface="Courier New" panose="02070309020205020404" pitchFamily="49" charset="0"/>
              <a:buNone/>
              <a:defRPr sz="1400" kern="1200" cap="none" spc="1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l">
              <a:buFont typeface="Arial" panose="020B0604020202020204" pitchFamily="34" charset="0"/>
              <a:buChar char="•"/>
            </a:pPr>
            <a:r>
              <a:rPr lang="en-US"/>
              <a:t>Imputed missing values, standardized variables</a:t>
            </a:r>
          </a:p>
          <a:p>
            <a:pPr marL="285750" indent="-285750" algn="l">
              <a:buFont typeface="Arial" panose="020B0604020202020204" pitchFamily="34" charset="0"/>
              <a:buChar char="•"/>
            </a:pPr>
            <a:r>
              <a:rPr lang="en-US"/>
              <a:t>Engineered features (e.g., job creation rate, adoption period)</a:t>
            </a:r>
          </a:p>
          <a:p>
            <a:pPr marL="285750" indent="-285750" algn="l">
              <a:buFont typeface="Arial" panose="020B0604020202020204" pitchFamily="34" charset="0"/>
              <a:buChar char="•"/>
            </a:pPr>
            <a:r>
              <a:rPr lang="en-US"/>
              <a:t>Sentiment analysis on employee feedback</a:t>
            </a:r>
          </a:p>
        </p:txBody>
      </p:sp>
      <p:cxnSp>
        <p:nvCxnSpPr>
          <p:cNvPr id="14" name="Straight Connector 13">
            <a:extLst>
              <a:ext uri="{FF2B5EF4-FFF2-40B4-BE49-F238E27FC236}">
                <a16:creationId xmlns:a16="http://schemas.microsoft.com/office/drawing/2014/main" id="{E1696D70-8644-1E75-8BDA-BC194DD139EC}"/>
              </a:ext>
            </a:extLst>
          </p:cNvPr>
          <p:cNvCxnSpPr>
            <a:cxnSpLocks/>
          </p:cNvCxnSpPr>
          <p:nvPr/>
        </p:nvCxnSpPr>
        <p:spPr>
          <a:xfrm>
            <a:off x="832513" y="3939883"/>
            <a:ext cx="2903678" cy="0"/>
          </a:xfrm>
          <a:prstGeom prst="line">
            <a:avLst/>
          </a:prstGeom>
          <a:ln>
            <a:solidFill>
              <a:srgbClr val="51ECF4"/>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81C9C38B-CB54-D02F-3969-BA8319FADE38}"/>
              </a:ext>
            </a:extLst>
          </p:cNvPr>
          <p:cNvSpPr txBox="1">
            <a:spLocks/>
          </p:cNvSpPr>
          <p:nvPr/>
        </p:nvSpPr>
        <p:spPr>
          <a:xfrm>
            <a:off x="5073324" y="2806964"/>
            <a:ext cx="2693128" cy="991689"/>
          </a:xfrm>
          <a:prstGeom prst="rect">
            <a:avLst/>
          </a:prstGeom>
          <a:ln>
            <a:noFill/>
          </a:ln>
        </p:spPr>
        <p:txBody>
          <a:bodyPr anchor="b"/>
          <a:lstStyle>
            <a:lvl1pPr marL="0" indent="0" algn="r" defTabSz="914400" rtl="0" eaLnBrk="1" latinLnBrk="0" hangingPunct="1">
              <a:lnSpc>
                <a:spcPct val="90000"/>
              </a:lnSpc>
              <a:spcBef>
                <a:spcPts val="1000"/>
              </a:spcBef>
              <a:buFont typeface="Arial" panose="020B0604020202020204" pitchFamily="34" charset="0"/>
              <a:buNone/>
              <a:defRPr sz="4000" kern="0" cap="all" spc="400" baseline="0">
                <a:solidFill>
                  <a:schemeClr val="accent5"/>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solidFill>
                  <a:srgbClr val="51ECF4"/>
                </a:solidFill>
              </a:rPr>
              <a:t>FEATURES</a:t>
            </a:r>
          </a:p>
        </p:txBody>
      </p:sp>
      <p:sp>
        <p:nvSpPr>
          <p:cNvPr id="16" name="Text Placeholder 10">
            <a:extLst>
              <a:ext uri="{FF2B5EF4-FFF2-40B4-BE49-F238E27FC236}">
                <a16:creationId xmlns:a16="http://schemas.microsoft.com/office/drawing/2014/main" id="{7421A1EC-60BF-AF64-251E-1851DB521B0E}"/>
              </a:ext>
            </a:extLst>
          </p:cNvPr>
          <p:cNvSpPr txBox="1">
            <a:spLocks/>
          </p:cNvSpPr>
          <p:nvPr/>
        </p:nvSpPr>
        <p:spPr>
          <a:xfrm>
            <a:off x="8940173" y="2806964"/>
            <a:ext cx="2693128" cy="991689"/>
          </a:xfrm>
          <a:prstGeom prst="rect">
            <a:avLst/>
          </a:prstGeom>
          <a:ln>
            <a:noFill/>
          </a:ln>
        </p:spPr>
        <p:txBody>
          <a:bodyPr anchor="b"/>
          <a:lstStyle>
            <a:lvl1pPr marL="0" indent="0" algn="r" defTabSz="914400" rtl="0" eaLnBrk="1" latinLnBrk="0" hangingPunct="1">
              <a:lnSpc>
                <a:spcPct val="90000"/>
              </a:lnSpc>
              <a:spcBef>
                <a:spcPts val="1000"/>
              </a:spcBef>
              <a:buFont typeface="Arial" panose="020B0604020202020204" pitchFamily="34" charset="0"/>
              <a:buNone/>
              <a:defRPr sz="4000" kern="0" cap="all" spc="400" baseline="0">
                <a:solidFill>
                  <a:schemeClr val="accent5"/>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solidFill>
                  <a:srgbClr val="51ECF4"/>
                </a:solidFill>
              </a:rPr>
              <a:t>STEPS</a:t>
            </a:r>
            <a:endParaRPr lang="en-US" sz="2000" dirty="0">
              <a:solidFill>
                <a:srgbClr val="51ECF4"/>
              </a:solidFill>
            </a:endParaRPr>
          </a:p>
        </p:txBody>
      </p:sp>
      <p:cxnSp>
        <p:nvCxnSpPr>
          <p:cNvPr id="17" name="Straight Connector 16">
            <a:extLst>
              <a:ext uri="{FF2B5EF4-FFF2-40B4-BE49-F238E27FC236}">
                <a16:creationId xmlns:a16="http://schemas.microsoft.com/office/drawing/2014/main" id="{5754F6BF-1AE6-EEC6-BD47-31721C8BCC1B}"/>
              </a:ext>
            </a:extLst>
          </p:cNvPr>
          <p:cNvCxnSpPr>
            <a:cxnSpLocks/>
          </p:cNvCxnSpPr>
          <p:nvPr/>
        </p:nvCxnSpPr>
        <p:spPr>
          <a:xfrm>
            <a:off x="4699359" y="3939883"/>
            <a:ext cx="2903678" cy="0"/>
          </a:xfrm>
          <a:prstGeom prst="line">
            <a:avLst/>
          </a:prstGeom>
          <a:ln>
            <a:solidFill>
              <a:srgbClr val="51ECF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CB1E695-C6E1-716C-D815-513DF86A56C9}"/>
              </a:ext>
            </a:extLst>
          </p:cNvPr>
          <p:cNvCxnSpPr>
            <a:cxnSpLocks/>
          </p:cNvCxnSpPr>
          <p:nvPr/>
        </p:nvCxnSpPr>
        <p:spPr>
          <a:xfrm>
            <a:off x="8566207" y="3939883"/>
            <a:ext cx="2903678" cy="0"/>
          </a:xfrm>
          <a:prstGeom prst="line">
            <a:avLst/>
          </a:prstGeom>
          <a:ln>
            <a:solidFill>
              <a:srgbClr val="51ECF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4969172"/>
      </p:ext>
    </p:extLst>
  </p:cSld>
  <p:clrMapOvr>
    <a:masterClrMapping/>
  </p:clrMapOvr>
  <mc:AlternateContent xmlns:mc="http://schemas.openxmlformats.org/markup-compatibility/2006" xmlns:p14="http://schemas.microsoft.com/office/powerpoint/2010/main">
    <mc:Choice Requires="p14">
      <p:transition spd="slow" p14:dur="2000" advTm="43168"/>
    </mc:Choice>
    <mc:Fallback xmlns="">
      <p:transition spd="slow" advTm="4316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4051EF9-4DBD-7504-1BC7-E175AF592DC3}"/>
              </a:ext>
            </a:extLst>
          </p:cNvPr>
          <p:cNvPicPr>
            <a:picLocks noChangeAspect="1"/>
          </p:cNvPicPr>
          <p:nvPr/>
        </p:nvPicPr>
        <p:blipFill>
          <a:blip r:embed="rId3"/>
          <a:stretch>
            <a:fillRect/>
          </a:stretch>
        </p:blipFill>
        <p:spPr>
          <a:xfrm>
            <a:off x="0" y="0"/>
            <a:ext cx="12192000" cy="6858000"/>
          </a:xfrm>
          <a:prstGeom prst="rect">
            <a:avLst/>
          </a:prstGeom>
        </p:spPr>
      </p:pic>
      <p:pic>
        <p:nvPicPr>
          <p:cNvPr id="9" name="Picture Placeholder 18" descr="A woman looking at a screen with tiny writing and graphs floating">
            <a:extLst>
              <a:ext uri="{FF2B5EF4-FFF2-40B4-BE49-F238E27FC236}">
                <a16:creationId xmlns:a16="http://schemas.microsoft.com/office/drawing/2014/main" id="{5C9DA152-6741-0F0A-4187-C5836E1487A5}"/>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4995070" y="0"/>
            <a:ext cx="7196930" cy="6867376"/>
          </a:xfrm>
          <a:prstGeom prst="rect">
            <a:avLst/>
          </a:prstGeom>
        </p:spPr>
      </p:pic>
      <p:sp>
        <p:nvSpPr>
          <p:cNvPr id="2" name="Title 1">
            <a:extLst>
              <a:ext uri="{FF2B5EF4-FFF2-40B4-BE49-F238E27FC236}">
                <a16:creationId xmlns:a16="http://schemas.microsoft.com/office/drawing/2014/main" id="{F81B3BA1-9989-6DFD-B3BC-226A2870B8C9}"/>
              </a:ext>
            </a:extLst>
          </p:cNvPr>
          <p:cNvSpPr txBox="1">
            <a:spLocks/>
          </p:cNvSpPr>
          <p:nvPr/>
        </p:nvSpPr>
        <p:spPr>
          <a:xfrm>
            <a:off x="-2" y="0"/>
            <a:ext cx="12192000" cy="6867376"/>
          </a:xfrm>
          <a:prstGeom prst="rect">
            <a:avLst/>
          </a:prstGeom>
          <a:gradFill>
            <a:gsLst>
              <a:gs pos="42000">
                <a:srgbClr val="C4E9F2"/>
              </a:gs>
              <a:gs pos="100000">
                <a:schemeClr val="bg1">
                  <a:alpha val="0"/>
                </a:schemeClr>
              </a:gs>
            </a:gsLst>
            <a:lin ang="0" scaled="0"/>
          </a:gradFill>
        </p:spPr>
        <p:txBody>
          <a:bodyPr lIns="822960" tIns="640080" anchor="t">
            <a:normAutofit/>
          </a:bodyPr>
          <a:lstStyle>
            <a:lvl1pPr algn="l" defTabSz="914400" rtl="0" eaLnBrk="1" latinLnBrk="0" hangingPunct="1">
              <a:lnSpc>
                <a:spcPct val="100000"/>
              </a:lnSpc>
              <a:spcBef>
                <a:spcPct val="0"/>
              </a:spcBef>
              <a:buNone/>
              <a:defRPr sz="2800" kern="1200">
                <a:solidFill>
                  <a:schemeClr val="tx1"/>
                </a:solidFill>
                <a:latin typeface="+mj-lt"/>
                <a:ea typeface="+mj-ea"/>
                <a:cs typeface="+mj-cs"/>
              </a:defRPr>
            </a:lvl1pPr>
          </a:lstStyle>
          <a:p>
            <a:r>
              <a:rPr lang="en-US">
                <a:solidFill>
                  <a:srgbClr val="D0652A"/>
                </a:solidFill>
                <a:latin typeface="Cascadia Code" panose="020B0609020000020004" pitchFamily="49" charset="0"/>
                <a:ea typeface="Cascadia Code" panose="020B0609020000020004" pitchFamily="49" charset="0"/>
                <a:cs typeface="Cascadia Code" panose="020B0609020000020004" pitchFamily="49" charset="0"/>
              </a:rPr>
              <a:t>METHODS</a:t>
            </a:r>
            <a:endParaRPr lang="en-US" dirty="0">
              <a:solidFill>
                <a:srgbClr val="D0652A"/>
              </a:solidFill>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3" name="Text Placeholder 14">
            <a:extLst>
              <a:ext uri="{FF2B5EF4-FFF2-40B4-BE49-F238E27FC236}">
                <a16:creationId xmlns:a16="http://schemas.microsoft.com/office/drawing/2014/main" id="{CCA7688D-CC25-73C6-EA23-E8344EA1C1E1}"/>
              </a:ext>
            </a:extLst>
          </p:cNvPr>
          <p:cNvSpPr txBox="1">
            <a:spLocks/>
          </p:cNvSpPr>
          <p:nvPr/>
        </p:nvSpPr>
        <p:spPr>
          <a:xfrm>
            <a:off x="743530" y="1410563"/>
            <a:ext cx="4771030" cy="36512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b="1"/>
              <a:t>Exploratory Data Analysis:</a:t>
            </a:r>
            <a:endParaRPr lang="en-US"/>
          </a:p>
        </p:txBody>
      </p:sp>
      <p:sp>
        <p:nvSpPr>
          <p:cNvPr id="4" name="Text Placeholder 14">
            <a:extLst>
              <a:ext uri="{FF2B5EF4-FFF2-40B4-BE49-F238E27FC236}">
                <a16:creationId xmlns:a16="http://schemas.microsoft.com/office/drawing/2014/main" id="{E92AD21B-C510-34E9-1C9C-AFBF2E131946}"/>
              </a:ext>
            </a:extLst>
          </p:cNvPr>
          <p:cNvSpPr txBox="1">
            <a:spLocks/>
          </p:cNvSpPr>
          <p:nvPr/>
        </p:nvSpPr>
        <p:spPr>
          <a:xfrm>
            <a:off x="743531" y="1647097"/>
            <a:ext cx="4771030" cy="801073"/>
          </a:xfrm>
          <a:prstGeom prst="rect">
            <a:avLst/>
          </a:prstGeom>
        </p:spPr>
        <p:txBody>
          <a:bodyPr>
            <a:normAutofit/>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t>Distributions, boxplots, correlation analysis</a:t>
            </a:r>
            <a:endParaRPr lang="en-US"/>
          </a:p>
        </p:txBody>
      </p:sp>
      <p:sp>
        <p:nvSpPr>
          <p:cNvPr id="5" name="Text Placeholder 14">
            <a:extLst>
              <a:ext uri="{FF2B5EF4-FFF2-40B4-BE49-F238E27FC236}">
                <a16:creationId xmlns:a16="http://schemas.microsoft.com/office/drawing/2014/main" id="{F48912E9-0F76-DD5C-9D7F-0C62F4A86493}"/>
              </a:ext>
            </a:extLst>
          </p:cNvPr>
          <p:cNvSpPr txBox="1">
            <a:spLocks/>
          </p:cNvSpPr>
          <p:nvPr/>
        </p:nvSpPr>
        <p:spPr>
          <a:xfrm>
            <a:off x="743530" y="2586686"/>
            <a:ext cx="4771030" cy="36512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b="1"/>
              <a:t>NLP &amp; Topic Modeling:</a:t>
            </a:r>
            <a:endParaRPr lang="en-US"/>
          </a:p>
        </p:txBody>
      </p:sp>
      <p:sp>
        <p:nvSpPr>
          <p:cNvPr id="6" name="Text Placeholder 14">
            <a:extLst>
              <a:ext uri="{FF2B5EF4-FFF2-40B4-BE49-F238E27FC236}">
                <a16:creationId xmlns:a16="http://schemas.microsoft.com/office/drawing/2014/main" id="{F6A8EBDD-1FB2-04A7-EBE6-EEA281D1B842}"/>
              </a:ext>
            </a:extLst>
          </p:cNvPr>
          <p:cNvSpPr txBox="1">
            <a:spLocks/>
          </p:cNvSpPr>
          <p:nvPr/>
        </p:nvSpPr>
        <p:spPr>
          <a:xfrm>
            <a:off x="743531" y="2823220"/>
            <a:ext cx="4771030" cy="801073"/>
          </a:xfrm>
          <a:prstGeom prst="rect">
            <a:avLst/>
          </a:prstGeom>
        </p:spPr>
        <p:txBody>
          <a:bodyPr>
            <a:normAutofit/>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TextBlob sentiment scoring, word clouds</a:t>
            </a:r>
          </a:p>
        </p:txBody>
      </p:sp>
      <p:sp>
        <p:nvSpPr>
          <p:cNvPr id="7" name="Text Placeholder 14">
            <a:extLst>
              <a:ext uri="{FF2B5EF4-FFF2-40B4-BE49-F238E27FC236}">
                <a16:creationId xmlns:a16="http://schemas.microsoft.com/office/drawing/2014/main" id="{8969065A-DBBD-819A-C921-AD0FC272A795}"/>
              </a:ext>
            </a:extLst>
          </p:cNvPr>
          <p:cNvSpPr txBox="1">
            <a:spLocks/>
          </p:cNvSpPr>
          <p:nvPr/>
        </p:nvSpPr>
        <p:spPr>
          <a:xfrm>
            <a:off x="743530" y="3781296"/>
            <a:ext cx="4771030" cy="36512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b="1"/>
              <a:t>Predictive Modeling:</a:t>
            </a:r>
            <a:endParaRPr lang="en-ZA"/>
          </a:p>
        </p:txBody>
      </p:sp>
      <p:sp>
        <p:nvSpPr>
          <p:cNvPr id="8" name="Text Placeholder 14">
            <a:extLst>
              <a:ext uri="{FF2B5EF4-FFF2-40B4-BE49-F238E27FC236}">
                <a16:creationId xmlns:a16="http://schemas.microsoft.com/office/drawing/2014/main" id="{96078398-4944-0941-CC6C-46B7FD64513E}"/>
              </a:ext>
            </a:extLst>
          </p:cNvPr>
          <p:cNvSpPr txBox="1">
            <a:spLocks/>
          </p:cNvSpPr>
          <p:nvPr/>
        </p:nvSpPr>
        <p:spPr>
          <a:xfrm>
            <a:off x="743531" y="4017830"/>
            <a:ext cx="4771030" cy="958076"/>
          </a:xfrm>
          <a:prstGeom prst="rect">
            <a:avLst/>
          </a:prstGeom>
        </p:spPr>
        <p:txBody>
          <a:bodyPr>
            <a:normAutofit/>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a:t>Regression (Random Forest, XGBoost) for productivity change</a:t>
            </a:r>
          </a:p>
          <a:p>
            <a:pPr marL="285750" indent="-285750">
              <a:buFont typeface="Arial" panose="020B0604020202020204" pitchFamily="34" charset="0"/>
              <a:buChar char="•"/>
            </a:pPr>
            <a:r>
              <a:rPr lang="en-US"/>
              <a:t>Classification for high-impact adoption</a:t>
            </a:r>
          </a:p>
        </p:txBody>
      </p:sp>
      <p:sp>
        <p:nvSpPr>
          <p:cNvPr id="12" name="Text Placeholder 14">
            <a:extLst>
              <a:ext uri="{FF2B5EF4-FFF2-40B4-BE49-F238E27FC236}">
                <a16:creationId xmlns:a16="http://schemas.microsoft.com/office/drawing/2014/main" id="{2283E3EE-37A6-D8A7-25C8-0256C2A7067D}"/>
              </a:ext>
            </a:extLst>
          </p:cNvPr>
          <p:cNvSpPr txBox="1">
            <a:spLocks/>
          </p:cNvSpPr>
          <p:nvPr/>
        </p:nvSpPr>
        <p:spPr>
          <a:xfrm>
            <a:off x="743530" y="5438508"/>
            <a:ext cx="4771030" cy="36512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b="1"/>
              <a:t>Explainable AI:</a:t>
            </a:r>
            <a:endParaRPr lang="en-US"/>
          </a:p>
        </p:txBody>
      </p:sp>
      <p:sp>
        <p:nvSpPr>
          <p:cNvPr id="13" name="Text Placeholder 14">
            <a:extLst>
              <a:ext uri="{FF2B5EF4-FFF2-40B4-BE49-F238E27FC236}">
                <a16:creationId xmlns:a16="http://schemas.microsoft.com/office/drawing/2014/main" id="{B9728185-E18C-497B-8C9C-FA8DB06DB934}"/>
              </a:ext>
            </a:extLst>
          </p:cNvPr>
          <p:cNvSpPr txBox="1">
            <a:spLocks/>
          </p:cNvSpPr>
          <p:nvPr/>
        </p:nvSpPr>
        <p:spPr>
          <a:xfrm>
            <a:off x="743531" y="5675042"/>
            <a:ext cx="4771030" cy="801073"/>
          </a:xfrm>
          <a:prstGeom prst="rect">
            <a:avLst/>
          </a:prstGeom>
        </p:spPr>
        <p:txBody>
          <a:bodyPr>
            <a:normAutofit/>
          </a:bodyPr>
          <a:lstStyle>
            <a:lvl1pPr marL="0" indent="0" algn="l" defTabSz="914400" rtl="0" eaLnBrk="1" latinLnBrk="0" hangingPunct="1">
              <a:lnSpc>
                <a:spcPct val="114000"/>
              </a:lnSpc>
              <a:spcBef>
                <a:spcPts val="0"/>
              </a:spcBef>
              <a:buFont typeface="Arial" panose="020B0604020202020204" pitchFamily="34" charset="0"/>
              <a:buNone/>
              <a:defRPr sz="1400" kern="1200" cap="none" spc="100" baseline="0">
                <a:solidFill>
                  <a:schemeClr val="accent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Feature importance, SHAP values for interpretability</a:t>
            </a:r>
          </a:p>
        </p:txBody>
      </p:sp>
    </p:spTree>
    <p:extLst>
      <p:ext uri="{BB962C8B-B14F-4D97-AF65-F5344CB8AC3E}">
        <p14:creationId xmlns:p14="http://schemas.microsoft.com/office/powerpoint/2010/main" val="3139970945"/>
      </p:ext>
    </p:extLst>
  </p:cSld>
  <p:clrMapOvr>
    <a:masterClrMapping/>
  </p:clrMapOvr>
  <mc:AlternateContent xmlns:mc="http://schemas.openxmlformats.org/markup-compatibility/2006" xmlns:p14="http://schemas.microsoft.com/office/powerpoint/2010/main">
    <mc:Choice Requires="p14">
      <p:transition spd="slow" p14:dur="2000" advTm="39945"/>
    </mc:Choice>
    <mc:Fallback xmlns="">
      <p:transition spd="slow" advTm="3994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39E18CB-F13A-E01A-1399-07E480768AD0}"/>
              </a:ext>
            </a:extLst>
          </p:cNvPr>
          <p:cNvSpPr/>
          <p:nvPr/>
        </p:nvSpPr>
        <p:spPr>
          <a:xfrm>
            <a:off x="2672081" y="-1"/>
            <a:ext cx="9519919" cy="6858001"/>
          </a:xfrm>
          <a:prstGeom prst="rect">
            <a:avLst/>
          </a:prstGeom>
          <a:solidFill>
            <a:srgbClr val="16161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4">
            <a:extLst>
              <a:ext uri="{FF2B5EF4-FFF2-40B4-BE49-F238E27FC236}">
                <a16:creationId xmlns:a16="http://schemas.microsoft.com/office/drawing/2014/main" id="{0B00BD6B-25CE-1C4E-DD28-65754DE7D934}"/>
              </a:ext>
            </a:extLst>
          </p:cNvPr>
          <p:cNvSpPr txBox="1">
            <a:spLocks/>
          </p:cNvSpPr>
          <p:nvPr/>
        </p:nvSpPr>
        <p:spPr>
          <a:xfrm>
            <a:off x="2796031" y="1649421"/>
            <a:ext cx="5868997" cy="466344"/>
          </a:xfrm>
          <a:prstGeom prst="rect">
            <a:avLst/>
          </a:prstGeom>
          <a:ln>
            <a:noFill/>
          </a:ln>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cap="all" spc="400">
                <a:ln w="19050">
                  <a:solidFill>
                    <a:schemeClr val="accent6"/>
                  </a:solidFill>
                </a:ln>
                <a:solidFill>
                  <a:srgbClr val="51ECF4"/>
                </a:solidFill>
                <a:ea typeface="+mn-ea"/>
                <a:cs typeface="+mn-cs"/>
              </a:rPr>
              <a:t>ANALYSIS &amp; KEY FINDINGS</a:t>
            </a:r>
            <a:endParaRPr lang="en-US" dirty="0">
              <a:solidFill>
                <a:srgbClr val="51ECF4"/>
              </a:solidFill>
            </a:endParaRPr>
          </a:p>
        </p:txBody>
      </p:sp>
      <p:pic>
        <p:nvPicPr>
          <p:cNvPr id="3" name="Picture Placeholder 64" descr="Robotic hand and human hand almost touching with their pointer fingers">
            <a:extLst>
              <a:ext uri="{FF2B5EF4-FFF2-40B4-BE49-F238E27FC236}">
                <a16:creationId xmlns:a16="http://schemas.microsoft.com/office/drawing/2014/main" id="{8D6E1D2A-4790-37C1-643E-191010843E70}"/>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5400000" flipH="1">
            <a:off x="-2092961" y="2092960"/>
            <a:ext cx="6858002" cy="2672081"/>
          </a:xfrm>
          <a:prstGeom prst="rect">
            <a:avLst/>
          </a:prstGeom>
        </p:spPr>
      </p:pic>
      <p:sp>
        <p:nvSpPr>
          <p:cNvPr id="5" name="Text Placeholder 62">
            <a:extLst>
              <a:ext uri="{FF2B5EF4-FFF2-40B4-BE49-F238E27FC236}">
                <a16:creationId xmlns:a16="http://schemas.microsoft.com/office/drawing/2014/main" id="{C6D31881-0264-7C71-71BB-54607AF927E0}"/>
              </a:ext>
            </a:extLst>
          </p:cNvPr>
          <p:cNvSpPr txBox="1">
            <a:spLocks/>
          </p:cNvSpPr>
          <p:nvPr/>
        </p:nvSpPr>
        <p:spPr>
          <a:xfrm>
            <a:off x="2796030" y="2407891"/>
            <a:ext cx="7857455" cy="2800688"/>
          </a:xfrm>
          <a:prstGeom prst="rect">
            <a:avLst/>
          </a:prstGeom>
        </p:spPr>
        <p:txBody>
          <a:bodyPr>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en-US">
                <a:solidFill>
                  <a:schemeClr val="bg1"/>
                </a:solidFill>
                <a:latin typeface="Arial" panose="020B0604020202020204" pitchFamily="34" charset="0"/>
                <a:cs typeface="Arial" panose="020B0604020202020204" pitchFamily="34" charset="0"/>
              </a:rPr>
              <a:t>Productivity gains are </a:t>
            </a:r>
            <a:r>
              <a:rPr lang="en-US" b="1">
                <a:solidFill>
                  <a:schemeClr val="bg1"/>
                </a:solidFill>
                <a:latin typeface="Arial" panose="020B0604020202020204" pitchFamily="34" charset="0"/>
                <a:cs typeface="Arial" panose="020B0604020202020204" pitchFamily="34" charset="0"/>
              </a:rPr>
              <a:t>evenly distributed</a:t>
            </a:r>
            <a:r>
              <a:rPr lang="en-US">
                <a:solidFill>
                  <a:schemeClr val="bg1"/>
                </a:solidFill>
                <a:latin typeface="Arial" panose="020B0604020202020204" pitchFamily="34" charset="0"/>
                <a:cs typeface="Arial" panose="020B0604020202020204" pitchFamily="34" charset="0"/>
              </a:rPr>
              <a:t> across industries and countries.</a:t>
            </a:r>
          </a:p>
          <a:p>
            <a:pPr>
              <a:lnSpc>
                <a:spcPct val="120000"/>
              </a:lnSpc>
            </a:pPr>
            <a:r>
              <a:rPr lang="en-US">
                <a:solidFill>
                  <a:schemeClr val="bg1"/>
                </a:solidFill>
                <a:latin typeface="Arial" panose="020B0604020202020204" pitchFamily="34" charset="0"/>
                <a:cs typeface="Arial" panose="020B0604020202020204" pitchFamily="34" charset="0"/>
              </a:rPr>
              <a:t>Weak correlations: No single feature strongly predicts productivity change.</a:t>
            </a:r>
          </a:p>
          <a:p>
            <a:pPr>
              <a:lnSpc>
                <a:spcPct val="120000"/>
              </a:lnSpc>
            </a:pPr>
            <a:r>
              <a:rPr lang="en-US">
                <a:solidFill>
                  <a:schemeClr val="bg1"/>
                </a:solidFill>
                <a:latin typeface="Arial" panose="020B0604020202020204" pitchFamily="34" charset="0"/>
                <a:cs typeface="Arial" panose="020B0604020202020204" pitchFamily="34" charset="0"/>
              </a:rPr>
              <a:t>Most important predictors: Training hours, job creation rate, employees impacted (all modest).</a:t>
            </a:r>
          </a:p>
          <a:p>
            <a:pPr>
              <a:lnSpc>
                <a:spcPct val="120000"/>
              </a:lnSpc>
            </a:pPr>
            <a:r>
              <a:rPr lang="en-US">
                <a:solidFill>
                  <a:schemeClr val="bg1"/>
                </a:solidFill>
                <a:latin typeface="Arial" panose="020B0604020202020204" pitchFamily="34" charset="0"/>
                <a:cs typeface="Arial" panose="020B0604020202020204" pitchFamily="34" charset="0"/>
              </a:rPr>
              <a:t>Employee sentiment is mostly “neutral”; word clouds highlight transitions, new roles, and learning.</a:t>
            </a:r>
          </a:p>
        </p:txBody>
      </p:sp>
    </p:spTree>
    <p:extLst>
      <p:ext uri="{BB962C8B-B14F-4D97-AF65-F5344CB8AC3E}">
        <p14:creationId xmlns:p14="http://schemas.microsoft.com/office/powerpoint/2010/main" val="3684854417"/>
      </p:ext>
    </p:extLst>
  </p:cSld>
  <p:clrMapOvr>
    <a:masterClrMapping/>
  </p:clrMapOvr>
  <mc:AlternateContent xmlns:mc="http://schemas.openxmlformats.org/markup-compatibility/2006" xmlns:p14="http://schemas.microsoft.com/office/powerpoint/2010/main">
    <mc:Choice Requires="p14">
      <p:transition spd="slow" p14:dur="2000" advTm="35390"/>
    </mc:Choice>
    <mc:Fallback xmlns="">
      <p:transition spd="slow" advTm="3539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7" descr="A woman looking at a screen with tiny writing and graphs floating">
            <a:extLst>
              <a:ext uri="{FF2B5EF4-FFF2-40B4-BE49-F238E27FC236}">
                <a16:creationId xmlns:a16="http://schemas.microsoft.com/office/drawing/2014/main" id="{73BFE89B-647F-C8FB-CC56-83F5F66A54FF}"/>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2ED3EC45-8BE5-E789-BB49-A11E4332659A}"/>
              </a:ext>
            </a:extLst>
          </p:cNvPr>
          <p:cNvPicPr>
            <a:picLocks noChangeAspect="1"/>
          </p:cNvPicPr>
          <p:nvPr/>
        </p:nvPicPr>
        <p:blipFill>
          <a:blip r:embed="rId4"/>
          <a:stretch>
            <a:fillRect/>
          </a:stretch>
        </p:blipFill>
        <p:spPr>
          <a:xfrm>
            <a:off x="4673600" y="0"/>
            <a:ext cx="7518400" cy="6858000"/>
          </a:xfrm>
          <a:prstGeom prst="rect">
            <a:avLst/>
          </a:prstGeom>
        </p:spPr>
      </p:pic>
      <p:sp>
        <p:nvSpPr>
          <p:cNvPr id="5" name="Title 33">
            <a:extLst>
              <a:ext uri="{FF2B5EF4-FFF2-40B4-BE49-F238E27FC236}">
                <a16:creationId xmlns:a16="http://schemas.microsoft.com/office/drawing/2014/main" id="{2064FDA1-F615-F9AD-5EE8-72C5387F81AC}"/>
              </a:ext>
            </a:extLst>
          </p:cNvPr>
          <p:cNvSpPr txBox="1">
            <a:spLocks/>
          </p:cNvSpPr>
          <p:nvPr/>
        </p:nvSpPr>
        <p:spPr>
          <a:xfrm>
            <a:off x="4903716" y="915621"/>
            <a:ext cx="7288284" cy="469490"/>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cap="all" spc="400">
                <a:ln w="19050">
                  <a:solidFill>
                    <a:schemeClr val="accent5"/>
                  </a:solidFill>
                </a:ln>
                <a:solidFill>
                  <a:schemeClr val="bg1"/>
                </a:solidFill>
                <a:ea typeface="+mn-ea"/>
                <a:cs typeface="+mn-cs"/>
              </a:rPr>
              <a:t>MODEL PERFORMANCE</a:t>
            </a:r>
            <a:endParaRPr lang="en-US" dirty="0">
              <a:solidFill>
                <a:schemeClr val="bg1"/>
              </a:solidFill>
            </a:endParaRPr>
          </a:p>
        </p:txBody>
      </p:sp>
      <p:sp>
        <p:nvSpPr>
          <p:cNvPr id="6" name="Text Placeholder 5">
            <a:extLst>
              <a:ext uri="{FF2B5EF4-FFF2-40B4-BE49-F238E27FC236}">
                <a16:creationId xmlns:a16="http://schemas.microsoft.com/office/drawing/2014/main" id="{C0B4230E-8BD0-55F3-2A7F-94E8206FE85F}"/>
              </a:ext>
            </a:extLst>
          </p:cNvPr>
          <p:cNvSpPr txBox="1">
            <a:spLocks/>
          </p:cNvSpPr>
          <p:nvPr/>
        </p:nvSpPr>
        <p:spPr>
          <a:xfrm>
            <a:off x="4903716" y="1921922"/>
            <a:ext cx="6388398" cy="4020457"/>
          </a:xfrm>
          <a:prstGeom prst="rect">
            <a:avLst/>
          </a:prstGeom>
        </p:spPr>
        <p:txBody>
          <a:bodyPr vert="horz" lIns="91440" tIns="45720" rIns="91440" bIns="45720" rtlCol="0" anchor="ctr">
            <a:noAutofit/>
          </a:bodyP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gn="l">
              <a:lnSpc>
                <a:spcPct val="150000"/>
              </a:lnSpc>
              <a:buFont typeface="Arial" panose="020B0604020202020204" pitchFamily="34" charset="0"/>
              <a:buChar char="•"/>
            </a:pPr>
            <a:r>
              <a:rPr lang="en-ZA" sz="1800">
                <a:solidFill>
                  <a:schemeClr val="bg1"/>
                </a:solidFill>
                <a:latin typeface="Arial" panose="020B0604020202020204" pitchFamily="34" charset="0"/>
                <a:cs typeface="Arial" panose="020B0604020202020204" pitchFamily="34" charset="0"/>
              </a:rPr>
              <a:t>Regression models predict productivity within ~10% error (MAE ≈ 8.4).</a:t>
            </a:r>
          </a:p>
          <a:p>
            <a:pPr marL="171450" indent="-171450" algn="l">
              <a:lnSpc>
                <a:spcPct val="150000"/>
              </a:lnSpc>
              <a:buFont typeface="Arial" panose="020B0604020202020204" pitchFamily="34" charset="0"/>
              <a:buChar char="•"/>
            </a:pPr>
            <a:r>
              <a:rPr lang="en-ZA" sz="1800">
                <a:solidFill>
                  <a:schemeClr val="bg1"/>
                </a:solidFill>
                <a:latin typeface="Arial" panose="020B0604020202020204" pitchFamily="34" charset="0"/>
                <a:cs typeface="Arial" panose="020B0604020202020204" pitchFamily="34" charset="0"/>
              </a:rPr>
              <a:t>Classification models: High accuracy (75%) but ROC-AUC ≈ 0.5 (no better than random).</a:t>
            </a:r>
          </a:p>
          <a:p>
            <a:pPr marL="171450" indent="-171450" algn="l">
              <a:lnSpc>
                <a:spcPct val="150000"/>
              </a:lnSpc>
              <a:buFont typeface="Arial" panose="020B0604020202020204" pitchFamily="34" charset="0"/>
              <a:buChar char="•"/>
            </a:pPr>
            <a:r>
              <a:rPr lang="en-ZA" sz="1800" b="1">
                <a:solidFill>
                  <a:schemeClr val="bg1"/>
                </a:solidFill>
                <a:latin typeface="Arial" panose="020B0604020202020204" pitchFamily="34" charset="0"/>
                <a:cs typeface="Arial" panose="020B0604020202020204" pitchFamily="34" charset="0"/>
              </a:rPr>
              <a:t>Key insight:</a:t>
            </a:r>
            <a:r>
              <a:rPr lang="en-ZA" sz="1800">
                <a:solidFill>
                  <a:schemeClr val="bg1"/>
                </a:solidFill>
                <a:latin typeface="Arial" panose="020B0604020202020204" pitchFamily="34" charset="0"/>
                <a:cs typeface="Arial" panose="020B0604020202020204" pitchFamily="34" charset="0"/>
              </a:rPr>
              <a:t> GenAI’s impact is complex; current features have limited predictive power due to anonymization/normalization.</a:t>
            </a:r>
          </a:p>
          <a:p>
            <a:pPr marL="285750" indent="-285750" algn="l">
              <a:lnSpc>
                <a:spcPct val="150000"/>
              </a:lnSpc>
              <a:buFont typeface="Arial" panose="020B0604020202020204" pitchFamily="34" charset="0"/>
              <a:buChar char="•"/>
            </a:pPr>
            <a:endParaRPr lang="en-ZA" sz="280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29692814"/>
      </p:ext>
    </p:extLst>
  </p:cSld>
  <p:clrMapOvr>
    <a:masterClrMapping/>
  </p:clrMapOvr>
  <mc:AlternateContent xmlns:mc="http://schemas.openxmlformats.org/markup-compatibility/2006" xmlns:p14="http://schemas.microsoft.com/office/powerpoint/2010/main">
    <mc:Choice Requires="p14">
      <p:transition spd="slow" p14:dur="2000" advTm="34161"/>
    </mc:Choice>
    <mc:Fallback xmlns="">
      <p:transition spd="slow" advTm="34161"/>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24A204-DB06-7E65-B279-859F88A90714}"/>
            </a:ext>
          </a:extLst>
        </p:cNvPr>
        <p:cNvGrpSpPr/>
        <p:nvPr/>
      </p:nvGrpSpPr>
      <p:grpSpPr>
        <a:xfrm>
          <a:off x="0" y="0"/>
          <a:ext cx="0" cy="0"/>
          <a:chOff x="0" y="0"/>
          <a:chExt cx="0" cy="0"/>
        </a:xfrm>
      </p:grpSpPr>
      <p:pic>
        <p:nvPicPr>
          <p:cNvPr id="3" name="Picture Placeholder 7" descr="A woman looking at a screen with tiny writing and graphs floating">
            <a:extLst>
              <a:ext uri="{FF2B5EF4-FFF2-40B4-BE49-F238E27FC236}">
                <a16:creationId xmlns:a16="http://schemas.microsoft.com/office/drawing/2014/main" id="{4CA4A213-19BE-0EF8-7E2B-F02F2D6E3F4F}"/>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r="20476"/>
          <a:stretch>
            <a:fillRect/>
          </a:stretch>
        </p:blipFill>
        <p:spPr>
          <a:xfrm flipH="1">
            <a:off x="-1" y="0"/>
            <a:ext cx="9695543" cy="6858000"/>
          </a:xfrm>
          <a:prstGeom prst="rect">
            <a:avLst/>
          </a:prstGeom>
        </p:spPr>
      </p:pic>
      <p:pic>
        <p:nvPicPr>
          <p:cNvPr id="4" name="Picture 3">
            <a:extLst>
              <a:ext uri="{FF2B5EF4-FFF2-40B4-BE49-F238E27FC236}">
                <a16:creationId xmlns:a16="http://schemas.microsoft.com/office/drawing/2014/main" id="{840976CC-32D6-FA2A-2CFA-81ECF9E8E29B}"/>
              </a:ext>
            </a:extLst>
          </p:cNvPr>
          <p:cNvPicPr>
            <a:picLocks noChangeAspect="1"/>
          </p:cNvPicPr>
          <p:nvPr/>
        </p:nvPicPr>
        <p:blipFill>
          <a:blip r:embed="rId4"/>
          <a:stretch>
            <a:fillRect/>
          </a:stretch>
        </p:blipFill>
        <p:spPr>
          <a:xfrm>
            <a:off x="4673600" y="0"/>
            <a:ext cx="7518400" cy="6858000"/>
          </a:xfrm>
          <a:prstGeom prst="rect">
            <a:avLst/>
          </a:prstGeom>
        </p:spPr>
      </p:pic>
      <p:sp>
        <p:nvSpPr>
          <p:cNvPr id="5" name="Title 33">
            <a:extLst>
              <a:ext uri="{FF2B5EF4-FFF2-40B4-BE49-F238E27FC236}">
                <a16:creationId xmlns:a16="http://schemas.microsoft.com/office/drawing/2014/main" id="{0E7F11D8-628B-03EF-D991-7DE28FBC64EB}"/>
              </a:ext>
            </a:extLst>
          </p:cNvPr>
          <p:cNvSpPr txBox="1">
            <a:spLocks/>
          </p:cNvSpPr>
          <p:nvPr/>
        </p:nvSpPr>
        <p:spPr>
          <a:xfrm>
            <a:off x="4903716" y="915621"/>
            <a:ext cx="7288284" cy="469490"/>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cap="all" spc="400">
                <a:ln w="19050">
                  <a:solidFill>
                    <a:schemeClr val="accent5"/>
                  </a:solidFill>
                </a:ln>
                <a:solidFill>
                  <a:schemeClr val="bg1"/>
                </a:solidFill>
                <a:ea typeface="+mn-ea"/>
                <a:cs typeface="+mn-cs"/>
              </a:rPr>
              <a:t>MODEL EXPLAINABILITY</a:t>
            </a:r>
            <a:endParaRPr lang="en-US" dirty="0">
              <a:solidFill>
                <a:schemeClr val="bg1"/>
              </a:solidFill>
            </a:endParaRPr>
          </a:p>
        </p:txBody>
      </p:sp>
      <p:sp>
        <p:nvSpPr>
          <p:cNvPr id="6" name="Text Placeholder 5">
            <a:extLst>
              <a:ext uri="{FF2B5EF4-FFF2-40B4-BE49-F238E27FC236}">
                <a16:creationId xmlns:a16="http://schemas.microsoft.com/office/drawing/2014/main" id="{CEC5657F-5762-E8D6-CCD9-563926E69FE0}"/>
              </a:ext>
            </a:extLst>
          </p:cNvPr>
          <p:cNvSpPr txBox="1">
            <a:spLocks/>
          </p:cNvSpPr>
          <p:nvPr/>
        </p:nvSpPr>
        <p:spPr>
          <a:xfrm>
            <a:off x="4903716" y="1717815"/>
            <a:ext cx="6388398" cy="1833649"/>
          </a:xfrm>
          <a:prstGeom prst="rect">
            <a:avLst/>
          </a:prstGeom>
        </p:spPr>
        <p:txBody>
          <a:bodyPr vert="horz" lIns="91440" tIns="45720" rIns="91440" bIns="45720" rtlCol="0" anchor="ctr">
            <a:noAutofit/>
          </a:bodyP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l">
              <a:lnSpc>
                <a:spcPct val="150000"/>
              </a:lnSpc>
              <a:buFont typeface="Arial" panose="020B0604020202020204" pitchFamily="34" charset="0"/>
              <a:buChar char="•"/>
            </a:pPr>
            <a:r>
              <a:rPr lang="en-US" sz="1800" dirty="0">
                <a:solidFill>
                  <a:schemeClr val="bg1"/>
                </a:solidFill>
                <a:latin typeface="Arial" panose="020B0604020202020204" pitchFamily="34" charset="0"/>
                <a:cs typeface="Arial" panose="020B0604020202020204" pitchFamily="34" charset="0"/>
              </a:rPr>
              <a:t>SHAP and feature importance: Training, job creation, and impacted employees contribute most—but all effects are weak.</a:t>
            </a:r>
          </a:p>
          <a:p>
            <a:pPr algn="l">
              <a:lnSpc>
                <a:spcPct val="150000"/>
              </a:lnSpc>
            </a:pPr>
            <a:endParaRPr lang="en-ZA" sz="4000" dirty="0">
              <a:solidFill>
                <a:schemeClr val="bg1"/>
              </a:solidFill>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10BD84A0-C183-9FC1-CA25-AC95DBBDE936}"/>
              </a:ext>
            </a:extLst>
          </p:cNvPr>
          <p:cNvPicPr>
            <a:picLocks noChangeAspect="1"/>
          </p:cNvPicPr>
          <p:nvPr/>
        </p:nvPicPr>
        <p:blipFill>
          <a:blip r:embed="rId5"/>
          <a:stretch>
            <a:fillRect/>
          </a:stretch>
        </p:blipFill>
        <p:spPr>
          <a:xfrm>
            <a:off x="5141099" y="3097402"/>
            <a:ext cx="5913632" cy="2949196"/>
          </a:xfrm>
          <a:prstGeom prst="rect">
            <a:avLst/>
          </a:prstGeom>
        </p:spPr>
      </p:pic>
    </p:spTree>
    <p:extLst>
      <p:ext uri="{BB962C8B-B14F-4D97-AF65-F5344CB8AC3E}">
        <p14:creationId xmlns:p14="http://schemas.microsoft.com/office/powerpoint/2010/main" val="1251039152"/>
      </p:ext>
    </p:extLst>
  </p:cSld>
  <p:clrMapOvr>
    <a:masterClrMapping/>
  </p:clrMapOvr>
  <mc:AlternateContent xmlns:mc="http://schemas.openxmlformats.org/markup-compatibility/2006" xmlns:p14="http://schemas.microsoft.com/office/powerpoint/2010/main">
    <mc:Choice Requires="p14">
      <p:transition spd="slow" p14:dur="2000" advTm="26598"/>
    </mc:Choice>
    <mc:Fallback xmlns="">
      <p:transition spd="slow" advTm="2659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91281F-91AB-3BBC-BD2F-D783612A5B06}"/>
            </a:ext>
          </a:extLst>
        </p:cNvPr>
        <p:cNvGrpSpPr/>
        <p:nvPr/>
      </p:nvGrpSpPr>
      <p:grpSpPr>
        <a:xfrm>
          <a:off x="0" y="0"/>
          <a:ext cx="0" cy="0"/>
          <a:chOff x="0" y="0"/>
          <a:chExt cx="0" cy="0"/>
        </a:xfrm>
      </p:grpSpPr>
      <p:pic>
        <p:nvPicPr>
          <p:cNvPr id="1026" name="Picture 2" descr="82,057 Ai Workplace Stock Photos - Free &amp; Royalty-Free Stock Photos from  Dreamstime">
            <a:extLst>
              <a:ext uri="{FF2B5EF4-FFF2-40B4-BE49-F238E27FC236}">
                <a16:creationId xmlns:a16="http://schemas.microsoft.com/office/drawing/2014/main" id="{A28B03A1-4E48-1B82-741D-52BFC1A5D9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5647"/>
          <a:stretch>
            <a:fillRect/>
          </a:stretch>
        </p:blipFill>
        <p:spPr bwMode="auto">
          <a:xfrm flipH="1">
            <a:off x="-4" y="-1"/>
            <a:ext cx="12194109"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3A9B1B4-A1D6-1701-304D-399E0C8A7774}"/>
              </a:ext>
            </a:extLst>
          </p:cNvPr>
          <p:cNvSpPr txBox="1">
            <a:spLocks/>
          </p:cNvSpPr>
          <p:nvPr/>
        </p:nvSpPr>
        <p:spPr>
          <a:xfrm>
            <a:off x="-2" y="0"/>
            <a:ext cx="12192002" cy="6867376"/>
          </a:xfrm>
          <a:prstGeom prst="rect">
            <a:avLst/>
          </a:prstGeom>
          <a:gradFill>
            <a:gsLst>
              <a:gs pos="33000">
                <a:srgbClr val="C4E9F2">
                  <a:alpha val="99000"/>
                </a:srgbClr>
              </a:gs>
              <a:gs pos="100000">
                <a:schemeClr val="bg1">
                  <a:alpha val="0"/>
                </a:schemeClr>
              </a:gs>
            </a:gsLst>
            <a:lin ang="0" scaled="0"/>
          </a:gradFill>
        </p:spPr>
        <p:txBody>
          <a:bodyPr lIns="822960" tIns="640080" anchor="t">
            <a:normAutofit/>
          </a:bodyPr>
          <a:lstStyle>
            <a:lvl1pPr algn="l" defTabSz="914400" rtl="0" eaLnBrk="1" latinLnBrk="0" hangingPunct="1">
              <a:lnSpc>
                <a:spcPct val="100000"/>
              </a:lnSpc>
              <a:spcBef>
                <a:spcPct val="0"/>
              </a:spcBef>
              <a:buNone/>
              <a:defRPr sz="2800" kern="1200">
                <a:solidFill>
                  <a:schemeClr val="tx1"/>
                </a:solidFill>
                <a:latin typeface="+mj-lt"/>
                <a:ea typeface="+mj-ea"/>
                <a:cs typeface="+mj-cs"/>
              </a:defRPr>
            </a:lvl1pPr>
          </a:lstStyle>
          <a:p>
            <a:r>
              <a:rPr lang="en-US">
                <a:solidFill>
                  <a:srgbClr val="D0652A"/>
                </a:solidFill>
                <a:latin typeface="Cascadia Code" panose="020B0609020000020004" pitchFamily="49" charset="0"/>
                <a:ea typeface="Cascadia Code" panose="020B0609020000020004" pitchFamily="49" charset="0"/>
                <a:cs typeface="Cascadia Code" panose="020B0609020000020004" pitchFamily="49" charset="0"/>
              </a:rPr>
              <a:t>LIMITATIONS &amp; CHALLENGES</a:t>
            </a:r>
            <a:endParaRPr lang="en-US" dirty="0">
              <a:solidFill>
                <a:srgbClr val="D0652A"/>
              </a:solidFill>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3" name="Text Placeholder 14">
            <a:extLst>
              <a:ext uri="{FF2B5EF4-FFF2-40B4-BE49-F238E27FC236}">
                <a16:creationId xmlns:a16="http://schemas.microsoft.com/office/drawing/2014/main" id="{43481014-8C33-50E5-B027-F9DC03F7636E}"/>
              </a:ext>
            </a:extLst>
          </p:cNvPr>
          <p:cNvSpPr txBox="1">
            <a:spLocks/>
          </p:cNvSpPr>
          <p:nvPr/>
        </p:nvSpPr>
        <p:spPr>
          <a:xfrm>
            <a:off x="743530" y="1410562"/>
            <a:ext cx="4481613" cy="438063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cap="none">
                <a:latin typeface="Arial" panose="020B0604020202020204" pitchFamily="34" charset="0"/>
                <a:cs typeface="Arial" panose="020B0604020202020204" pitchFamily="34" charset="0"/>
              </a:rPr>
              <a:t>Data is heavily anonymized and normalized—weak real-world variability.</a:t>
            </a:r>
          </a:p>
          <a:p>
            <a:pPr marL="285750" indent="-285750">
              <a:buFont typeface="Arial" panose="020B0604020202020204" pitchFamily="34" charset="0"/>
              <a:buChar char="•"/>
            </a:pPr>
            <a:endParaRPr lang="en-US" cap="none">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cap="none">
                <a:latin typeface="Arial" panose="020B0604020202020204" pitchFamily="34" charset="0"/>
                <a:cs typeface="Arial" panose="020B0604020202020204" pitchFamily="34" charset="0"/>
              </a:rPr>
              <a:t>Survey/self-reported data introduces bias and flattens relationships.</a:t>
            </a:r>
          </a:p>
          <a:p>
            <a:pPr marL="285750" indent="-285750">
              <a:buFont typeface="Arial" panose="020B0604020202020204" pitchFamily="34" charset="0"/>
              <a:buChar char="•"/>
            </a:pPr>
            <a:endParaRPr lang="en-US" cap="none">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cap="none">
                <a:latin typeface="Arial" panose="020B0604020202020204" pitchFamily="34" charset="0"/>
                <a:cs typeface="Arial" panose="020B0604020202020204" pitchFamily="34" charset="0"/>
              </a:rPr>
              <a:t>Sentiment analysis with textblob is basic and may miss context/culture.</a:t>
            </a:r>
          </a:p>
          <a:p>
            <a:pPr marL="285750" indent="-285750">
              <a:buFont typeface="Arial" panose="020B0604020202020204" pitchFamily="34" charset="0"/>
              <a:buChar char="•"/>
            </a:pPr>
            <a:endParaRPr lang="en-US" cap="none">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cap="none">
                <a:latin typeface="Arial" panose="020B0604020202020204" pitchFamily="34" charset="0"/>
                <a:cs typeface="Arial" panose="020B0604020202020204" pitchFamily="34" charset="0"/>
              </a:rPr>
              <a:t>No causal inference possible; cross-sectional data only.</a:t>
            </a:r>
          </a:p>
          <a:p>
            <a:pPr marL="285750" indent="-285750">
              <a:buFont typeface="Arial" panose="020B0604020202020204" pitchFamily="34" charset="0"/>
              <a:buChar char="•"/>
            </a:pPr>
            <a:endParaRPr lang="en-US" cap="none">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62298920"/>
      </p:ext>
    </p:extLst>
  </p:cSld>
  <p:clrMapOvr>
    <a:masterClrMapping/>
  </p:clrMapOvr>
  <mc:AlternateContent xmlns:mc="http://schemas.openxmlformats.org/markup-compatibility/2006" xmlns:p14="http://schemas.microsoft.com/office/powerpoint/2010/main">
    <mc:Choice Requires="p14">
      <p:transition spd="slow" p14:dur="2000" advTm="30404"/>
    </mc:Choice>
    <mc:Fallback xmlns="">
      <p:transition spd="slow" advTm="30404"/>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150</TotalTime>
  <Words>2151</Words>
  <Application>Microsoft Office PowerPoint</Application>
  <PresentationFormat>Widescreen</PresentationFormat>
  <Paragraphs>129</Paragraphs>
  <Slides>13</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Aptos Display</vt:lpstr>
      <vt:lpstr>Arial</vt:lpstr>
      <vt:lpstr>Arial Black</vt:lpstr>
      <vt:lpstr>Cascadia Code</vt:lpstr>
      <vt:lpstr>Century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Q&amp;A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Aharon Rabson</dc:creator>
  <cp:lastModifiedBy>Aharon Rabson</cp:lastModifiedBy>
  <cp:revision>23</cp:revision>
  <dcterms:created xsi:type="dcterms:W3CDTF">2025-06-28T18:40:04Z</dcterms:created>
  <dcterms:modified xsi:type="dcterms:W3CDTF">2025-07-19T20:18:17Z</dcterms:modified>
</cp:coreProperties>
</file>

<file path=docProps/thumbnail.jpeg>
</file>